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wmv" ContentType="video/x-ms-wmv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charts/chart7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1"/>
  </p:notesMasterIdLst>
  <p:handoutMasterIdLst>
    <p:handoutMasterId r:id="rId42"/>
  </p:handoutMasterIdLst>
  <p:sldIdLst>
    <p:sldId id="264" r:id="rId2"/>
    <p:sldId id="389" r:id="rId3"/>
    <p:sldId id="370" r:id="rId4"/>
    <p:sldId id="399" r:id="rId5"/>
    <p:sldId id="392" r:id="rId6"/>
    <p:sldId id="394" r:id="rId7"/>
    <p:sldId id="397" r:id="rId8"/>
    <p:sldId id="398" r:id="rId9"/>
    <p:sldId id="395" r:id="rId10"/>
    <p:sldId id="396" r:id="rId11"/>
    <p:sldId id="400" r:id="rId12"/>
    <p:sldId id="401" r:id="rId13"/>
    <p:sldId id="402" r:id="rId14"/>
    <p:sldId id="405" r:id="rId15"/>
    <p:sldId id="403" r:id="rId16"/>
    <p:sldId id="431" r:id="rId17"/>
    <p:sldId id="404" r:id="rId18"/>
    <p:sldId id="407" r:id="rId19"/>
    <p:sldId id="406" r:id="rId20"/>
    <p:sldId id="408" r:id="rId21"/>
    <p:sldId id="409" r:id="rId22"/>
    <p:sldId id="410" r:id="rId23"/>
    <p:sldId id="414" r:id="rId24"/>
    <p:sldId id="423" r:id="rId25"/>
    <p:sldId id="427" r:id="rId26"/>
    <p:sldId id="426" r:id="rId27"/>
    <p:sldId id="428" r:id="rId28"/>
    <p:sldId id="415" r:id="rId29"/>
    <p:sldId id="416" r:id="rId30"/>
    <p:sldId id="417" r:id="rId31"/>
    <p:sldId id="418" r:id="rId32"/>
    <p:sldId id="419" r:id="rId33"/>
    <p:sldId id="429" r:id="rId34"/>
    <p:sldId id="430" r:id="rId35"/>
    <p:sldId id="421" r:id="rId36"/>
    <p:sldId id="425" r:id="rId37"/>
    <p:sldId id="433" r:id="rId38"/>
    <p:sldId id="432" r:id="rId39"/>
    <p:sldId id="391" r:id="rId40"/>
  </p:sldIdLst>
  <p:sldSz cx="9144000" cy="6858000" type="screen4x3"/>
  <p:notesSz cx="6858000" cy="9144000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008000"/>
    <a:srgbClr val="FF00FF"/>
    <a:srgbClr val="00FF00"/>
    <a:srgbClr val="50AAE6"/>
    <a:srgbClr val="FF99FF"/>
    <a:srgbClr val="5A6EB4"/>
    <a:srgbClr val="A00078"/>
    <a:srgbClr val="A01E28"/>
    <a:srgbClr val="A08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597" autoAdjust="0"/>
    <p:restoredTop sz="91212" autoAdjust="0"/>
  </p:normalViewPr>
  <p:slideViewPr>
    <p:cSldViewPr>
      <p:cViewPr>
        <p:scale>
          <a:sx n="50" d="100"/>
          <a:sy n="50" d="100"/>
        </p:scale>
        <p:origin x="-1166" y="-701"/>
      </p:cViewPr>
      <p:guideLst>
        <p:guide orient="horz" pos="3884"/>
        <p:guide orient="horz" pos="300"/>
        <p:guide pos="204"/>
        <p:guide pos="415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3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&#252;nter%20Schell\Documents\Vortrag%20AK%20Funktionskeramik\partikelgroessen_xls\LLTO_a_30min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&#252;nter%20Schell\Documents\Vortrag%20AK%20Funktionskeramik\partikelgroessen_xls\LLTO_a_60min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&#252;nter%20Schell\Documents\Vortrag%20AK%20Funktionskeramik\partikelgroessen_xls\LLTO_a_210min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G&#252;nter%20Schell\Documents\Vortrag%20AK%20Funktionskeramik\partikelgroessen_xls\LLTO_a_360min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896580483736431E-2"/>
          <c:y val="7.972972972972972E-2"/>
          <c:w val="0.80900750625521256"/>
          <c:h val="0.80405405405405406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Daten!$C$4:$C$103</c:f>
              <c:numCache>
                <c:formatCode>General</c:formatCode>
                <c:ptCount val="100"/>
                <c:pt idx="0">
                  <c:v>0.04</c:v>
                </c:pt>
                <c:pt idx="1">
                  <c:v>0.44</c:v>
                </c:pt>
                <c:pt idx="2">
                  <c:v>0.89999999999999991</c:v>
                </c:pt>
                <c:pt idx="3">
                  <c:v>2.3199999999999998</c:v>
                </c:pt>
                <c:pt idx="4">
                  <c:v>3.5000000000000004</c:v>
                </c:pt>
                <c:pt idx="5">
                  <c:v>4.54</c:v>
                </c:pt>
                <c:pt idx="6">
                  <c:v>5.47</c:v>
                </c:pt>
                <c:pt idx="7">
                  <c:v>6.35</c:v>
                </c:pt>
                <c:pt idx="8">
                  <c:v>7.19</c:v>
                </c:pt>
                <c:pt idx="9">
                  <c:v>7.99</c:v>
                </c:pt>
                <c:pt idx="10">
                  <c:v>8.75</c:v>
                </c:pt>
                <c:pt idx="11">
                  <c:v>9.48</c:v>
                </c:pt>
                <c:pt idx="12">
                  <c:v>10.18</c:v>
                </c:pt>
                <c:pt idx="13">
                  <c:v>10.86</c:v>
                </c:pt>
                <c:pt idx="14">
                  <c:v>11.5</c:v>
                </c:pt>
                <c:pt idx="15">
                  <c:v>12.13</c:v>
                </c:pt>
                <c:pt idx="16">
                  <c:v>13.309999999999999</c:v>
                </c:pt>
                <c:pt idx="17">
                  <c:v>14.41</c:v>
                </c:pt>
                <c:pt idx="18">
                  <c:v>15.43</c:v>
                </c:pt>
                <c:pt idx="19">
                  <c:v>16.39</c:v>
                </c:pt>
                <c:pt idx="20">
                  <c:v>17.260000000000002</c:v>
                </c:pt>
                <c:pt idx="21">
                  <c:v>18.05</c:v>
                </c:pt>
                <c:pt idx="22">
                  <c:v>18.75</c:v>
                </c:pt>
                <c:pt idx="23">
                  <c:v>19.37</c:v>
                </c:pt>
                <c:pt idx="24">
                  <c:v>19.91</c:v>
                </c:pt>
                <c:pt idx="25">
                  <c:v>20.39</c:v>
                </c:pt>
                <c:pt idx="26">
                  <c:v>20.810000000000002</c:v>
                </c:pt>
                <c:pt idx="27">
                  <c:v>21.19</c:v>
                </c:pt>
                <c:pt idx="28">
                  <c:v>21.52</c:v>
                </c:pt>
                <c:pt idx="29">
                  <c:v>21.95</c:v>
                </c:pt>
                <c:pt idx="30">
                  <c:v>22.31</c:v>
                </c:pt>
                <c:pt idx="31">
                  <c:v>22.73</c:v>
                </c:pt>
                <c:pt idx="32">
                  <c:v>23.02</c:v>
                </c:pt>
                <c:pt idx="33">
                  <c:v>23.28</c:v>
                </c:pt>
                <c:pt idx="34">
                  <c:v>23.599999999999998</c:v>
                </c:pt>
                <c:pt idx="35">
                  <c:v>23.990000000000002</c:v>
                </c:pt>
                <c:pt idx="36">
                  <c:v>24.36</c:v>
                </c:pt>
                <c:pt idx="37">
                  <c:v>24.740000000000002</c:v>
                </c:pt>
                <c:pt idx="38">
                  <c:v>25.119999999999997</c:v>
                </c:pt>
                <c:pt idx="39">
                  <c:v>25.509999999999998</c:v>
                </c:pt>
                <c:pt idx="40">
                  <c:v>25.91</c:v>
                </c:pt>
                <c:pt idx="41">
                  <c:v>26.72</c:v>
                </c:pt>
                <c:pt idx="42">
                  <c:v>27.560000000000002</c:v>
                </c:pt>
                <c:pt idx="43">
                  <c:v>28.410000000000004</c:v>
                </c:pt>
                <c:pt idx="44">
                  <c:v>29.270000000000003</c:v>
                </c:pt>
                <c:pt idx="45">
                  <c:v>30.12</c:v>
                </c:pt>
                <c:pt idx="46">
                  <c:v>30.97</c:v>
                </c:pt>
                <c:pt idx="47">
                  <c:v>31.81</c:v>
                </c:pt>
                <c:pt idx="48">
                  <c:v>32.65</c:v>
                </c:pt>
                <c:pt idx="49">
                  <c:v>33.489999999999995</c:v>
                </c:pt>
                <c:pt idx="50">
                  <c:v>34.339999999999996</c:v>
                </c:pt>
                <c:pt idx="51">
                  <c:v>35.199999999999996</c:v>
                </c:pt>
                <c:pt idx="52">
                  <c:v>36.090000000000003</c:v>
                </c:pt>
                <c:pt idx="53">
                  <c:v>37.01</c:v>
                </c:pt>
                <c:pt idx="54">
                  <c:v>37.97</c:v>
                </c:pt>
                <c:pt idx="55">
                  <c:v>40.03</c:v>
                </c:pt>
                <c:pt idx="56">
                  <c:v>43.56</c:v>
                </c:pt>
                <c:pt idx="57">
                  <c:v>46.25</c:v>
                </c:pt>
                <c:pt idx="58">
                  <c:v>49.25</c:v>
                </c:pt>
                <c:pt idx="59">
                  <c:v>52.449999999999996</c:v>
                </c:pt>
                <c:pt idx="60">
                  <c:v>55.789999999999992</c:v>
                </c:pt>
                <c:pt idx="61">
                  <c:v>59.260000000000005</c:v>
                </c:pt>
                <c:pt idx="62">
                  <c:v>62.77</c:v>
                </c:pt>
                <c:pt idx="63">
                  <c:v>68.05</c:v>
                </c:pt>
                <c:pt idx="64">
                  <c:v>71.509999999999991</c:v>
                </c:pt>
                <c:pt idx="65">
                  <c:v>79.739999999999995</c:v>
                </c:pt>
                <c:pt idx="66">
                  <c:v>84.02</c:v>
                </c:pt>
                <c:pt idx="67" formatCode="#,##0.00">
                  <c:v>100</c:v>
                </c:pt>
                <c:pt idx="68" formatCode="#,##0.00">
                  <c:v>100</c:v>
                </c:pt>
                <c:pt idx="69" formatCode="#,##0.00">
                  <c:v>100</c:v>
                </c:pt>
                <c:pt idx="70" formatCode="#,##0.00">
                  <c:v>100</c:v>
                </c:pt>
                <c:pt idx="71" formatCode="#,##0.00">
                  <c:v>100</c:v>
                </c:pt>
                <c:pt idx="72" formatCode="#,##0.00">
                  <c:v>100</c:v>
                </c:pt>
                <c:pt idx="73" formatCode="#,##0.00">
                  <c:v>100</c:v>
                </c:pt>
                <c:pt idx="74" formatCode="#,##0.00">
                  <c:v>100</c:v>
                </c:pt>
                <c:pt idx="75" formatCode="#,##0.00">
                  <c:v>100</c:v>
                </c:pt>
                <c:pt idx="76" formatCode="#,##0.00">
                  <c:v>100</c:v>
                </c:pt>
                <c:pt idx="77" formatCode="#,##0.00">
                  <c:v>100</c:v>
                </c:pt>
                <c:pt idx="78" formatCode="#,##0.00">
                  <c:v>100</c:v>
                </c:pt>
                <c:pt idx="79" formatCode="#,##0.00">
                  <c:v>100</c:v>
                </c:pt>
                <c:pt idx="80" formatCode="#,##0.00">
                  <c:v>100</c:v>
                </c:pt>
                <c:pt idx="81" formatCode="#,##0.00">
                  <c:v>100</c:v>
                </c:pt>
                <c:pt idx="82" formatCode="#,##0.00">
                  <c:v>100</c:v>
                </c:pt>
                <c:pt idx="83" formatCode="#,##0.00">
                  <c:v>100</c:v>
                </c:pt>
                <c:pt idx="84" formatCode="#,##0.00">
                  <c:v>100</c:v>
                </c:pt>
                <c:pt idx="85" formatCode="#,##0.00">
                  <c:v>100</c:v>
                </c:pt>
                <c:pt idx="86" formatCode="#,##0.00">
                  <c:v>100</c:v>
                </c:pt>
                <c:pt idx="87" formatCode="#,##0.00">
                  <c:v>100</c:v>
                </c:pt>
                <c:pt idx="88" formatCode="#,##0.00">
                  <c:v>100</c:v>
                </c:pt>
                <c:pt idx="89" formatCode="#,##0.00">
                  <c:v>100</c:v>
                </c:pt>
                <c:pt idx="90" formatCode="#,##0.00">
                  <c:v>100</c:v>
                </c:pt>
                <c:pt idx="91" formatCode="#,##0.00">
                  <c:v>100</c:v>
                </c:pt>
                <c:pt idx="92" formatCode="#,##0.00">
                  <c:v>100</c:v>
                </c:pt>
                <c:pt idx="93" formatCode="#,##0.00">
                  <c:v>100</c:v>
                </c:pt>
                <c:pt idx="94" formatCode="#,##0.00">
                  <c:v>100</c:v>
                </c:pt>
                <c:pt idx="95" formatCode="#,##0.00">
                  <c:v>100</c:v>
                </c:pt>
                <c:pt idx="96" formatCode="#,##0.00">
                  <c:v>100</c:v>
                </c:pt>
                <c:pt idx="97" formatCode="#,##0.00">
                  <c:v>100</c:v>
                </c:pt>
                <c:pt idx="98" formatCode="#,##0.00">
                  <c:v>100</c:v>
                </c:pt>
                <c:pt idx="99" formatCode="#,##0.00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97026816"/>
        <c:axId val="97028736"/>
      </c:scatterChart>
      <c:scatterChart>
        <c:scatterStyle val="lineMarker"/>
        <c:varyColors val="0"/>
        <c:ser>
          <c:idx val="1"/>
          <c:order val="1"/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Daten!$E$4:$E$103</c:f>
              <c:numCache>
                <c:formatCode>0.00</c:formatCode>
                <c:ptCount val="100"/>
                <c:pt idx="0">
                  <c:v>0</c:v>
                </c:pt>
                <c:pt idx="1">
                  <c:v>6.2686186232364133E-2</c:v>
                </c:pt>
                <c:pt idx="2">
                  <c:v>0.11310636508625768</c:v>
                </c:pt>
                <c:pt idx="3">
                  <c:v>0.17966550354900176</c:v>
                </c:pt>
                <c:pt idx="4">
                  <c:v>0.25522918608476697</c:v>
                </c:pt>
                <c:pt idx="5">
                  <c:v>0.31704605686933957</c:v>
                </c:pt>
                <c:pt idx="6">
                  <c:v>0.36551097649776876</c:v>
                </c:pt>
                <c:pt idx="7">
                  <c:v>0.42329824437391722</c:v>
                </c:pt>
                <c:pt idx="8">
                  <c:v>0.47789848889959069</c:v>
                </c:pt>
                <c:pt idx="9">
                  <c:v>0.52542220689232433</c:v>
                </c:pt>
                <c:pt idx="10">
                  <c:v>0.56589084056656958</c:v>
                </c:pt>
                <c:pt idx="11">
                  <c:v>0.60764060606356474</c:v>
                </c:pt>
                <c:pt idx="12">
                  <c:v>0.64411077864867938</c:v>
                </c:pt>
                <c:pt idx="13">
                  <c:v>0.68538514404803075</c:v>
                </c:pt>
                <c:pt idx="14">
                  <c:v>0.70122924165273781</c:v>
                </c:pt>
                <c:pt idx="15">
                  <c:v>0.74555113449348032</c:v>
                </c:pt>
                <c:pt idx="16">
                  <c:v>0.7749977551661773</c:v>
                </c:pt>
                <c:pt idx="17">
                  <c:v>0.81905253239898368</c:v>
                </c:pt>
                <c:pt idx="18">
                  <c:v>0.84903207970525396</c:v>
                </c:pt>
                <c:pt idx="19">
                  <c:v>0.8833519250039048</c:v>
                </c:pt>
                <c:pt idx="20">
                  <c:v>0.87688981664968779</c:v>
                </c:pt>
                <c:pt idx="21">
                  <c:v>0.86557984516509645</c:v>
                </c:pt>
                <c:pt idx="22">
                  <c:v>0.82839014943719835</c:v>
                </c:pt>
                <c:pt idx="23">
                  <c:v>0.78811443928631197</c:v>
                </c:pt>
                <c:pt idx="24">
                  <c:v>0.73379807116316564</c:v>
                </c:pt>
                <c:pt idx="25">
                  <c:v>0.69437489488631199</c:v>
                </c:pt>
                <c:pt idx="26">
                  <c:v>0.64442285923620235</c:v>
                </c:pt>
                <c:pt idx="27">
                  <c:v>0.61638400759385781</c:v>
                </c:pt>
                <c:pt idx="28">
                  <c:v>0.56422868591229325</c:v>
                </c:pt>
                <c:pt idx="29">
                  <c:v>0.52144424760484731</c:v>
                </c:pt>
                <c:pt idx="30">
                  <c:v>0.46814297087123791</c:v>
                </c:pt>
                <c:pt idx="31">
                  <c:v>0.44175435020773229</c:v>
                </c:pt>
                <c:pt idx="32">
                  <c:v>0.43647857763488868</c:v>
                </c:pt>
                <c:pt idx="33">
                  <c:v>0.41413383493927924</c:v>
                </c:pt>
                <c:pt idx="34">
                  <c:v>0.40676874285744657</c:v>
                </c:pt>
                <c:pt idx="35">
                  <c:v>0.42731156913214235</c:v>
                </c:pt>
                <c:pt idx="36">
                  <c:v>0.43786336470251663</c:v>
                </c:pt>
                <c:pt idx="37">
                  <c:v>0.48303788214322596</c:v>
                </c:pt>
                <c:pt idx="38">
                  <c:v>0.51637642044814824</c:v>
                </c:pt>
                <c:pt idx="39">
                  <c:v>0.56417960209512885</c:v>
                </c:pt>
                <c:pt idx="40">
                  <c:v>0.61373605641543161</c:v>
                </c:pt>
                <c:pt idx="41">
                  <c:v>0.67423135741299511</c:v>
                </c:pt>
                <c:pt idx="42">
                  <c:v>0.77293293437841903</c:v>
                </c:pt>
                <c:pt idx="43">
                  <c:v>0.85673143006004016</c:v>
                </c:pt>
                <c:pt idx="44">
                  <c:v>0.94227679347086724</c:v>
                </c:pt>
                <c:pt idx="45">
                  <c:v>1.0059023243165965</c:v>
                </c:pt>
                <c:pt idx="46">
                  <c:v>1.0804794732151006</c:v>
                </c:pt>
                <c:pt idx="47">
                  <c:v>1.1414636662538149</c:v>
                </c:pt>
                <c:pt idx="48">
                  <c:v>1.2151560660510445</c:v>
                </c:pt>
                <c:pt idx="49">
                  <c:v>1.2888457184723938</c:v>
                </c:pt>
                <c:pt idx="50">
                  <c:v>1.3787537011967932</c:v>
                </c:pt>
                <c:pt idx="51">
                  <c:v>1.4704141511653768</c:v>
                </c:pt>
                <c:pt idx="52">
                  <c:v>1.5997773469028478</c:v>
                </c:pt>
                <c:pt idx="53">
                  <c:v>1.7344021009311685</c:v>
                </c:pt>
                <c:pt idx="54">
                  <c:v>1.8940178281672917</c:v>
                </c:pt>
                <c:pt idx="55">
                  <c:v>2.1666999081617333</c:v>
                </c:pt>
                <c:pt idx="56">
                  <c:v>2.7317230695695551</c:v>
                </c:pt>
                <c:pt idx="57">
                  <c:v>3.4193997446454421</c:v>
                </c:pt>
                <c:pt idx="58">
                  <c:v>4.076655950906483</c:v>
                </c:pt>
                <c:pt idx="59">
                  <c:v>4.6291659659087365</c:v>
                </c:pt>
                <c:pt idx="60">
                  <c:v>5.1246960710688212</c:v>
                </c:pt>
                <c:pt idx="61">
                  <c:v>5.6285592272386848</c:v>
                </c:pt>
                <c:pt idx="62">
                  <c:v>6.0013414774307838</c:v>
                </c:pt>
                <c:pt idx="63">
                  <c:v>6.4028502961711453</c:v>
                </c:pt>
                <c:pt idx="64">
                  <c:v>6.6746085932976538</c:v>
                </c:pt>
                <c:pt idx="65">
                  <c:v>6.8505235450727913</c:v>
                </c:pt>
                <c:pt idx="66">
                  <c:v>6.4418217664735495</c:v>
                </c:pt>
                <c:pt idx="67">
                  <c:v>0.45705385144498306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01397248"/>
        <c:axId val="101399168"/>
      </c:scatterChart>
      <c:valAx>
        <c:axId val="97026816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Partikeldurchmesser [µm]</a:t>
                </a:r>
              </a:p>
            </c:rich>
          </c:tx>
          <c:layout>
            <c:manualLayout>
              <c:xMode val="edge"/>
              <c:yMode val="edge"/>
              <c:x val="0.45120934111759797"/>
              <c:y val="0.951351351351351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de-DE"/>
          </a:p>
        </c:txPr>
        <c:crossAx val="97028736"/>
        <c:crosses val="autoZero"/>
        <c:crossBetween val="midCat"/>
      </c:valAx>
      <c:valAx>
        <c:axId val="9702873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accent5">
                        <a:lumMod val="75000"/>
                      </a:schemeClr>
                    </a:solidFill>
                  </a:defRPr>
                </a:pPr>
                <a:r>
                  <a:rPr lang="de-DE">
                    <a:solidFill>
                      <a:schemeClr val="accent5">
                        <a:lumMod val="75000"/>
                      </a:schemeClr>
                    </a:solidFill>
                  </a:rPr>
                  <a:t>Q3 Kummuluative Werte [%]</a:t>
                </a:r>
              </a:p>
            </c:rich>
          </c:tx>
          <c:layout>
            <c:manualLayout>
              <c:xMode val="edge"/>
              <c:yMode val="edge"/>
              <c:x val="1.0008340283569641E-2"/>
              <c:y val="0.3094594594594594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5">
                    <a:lumMod val="75000"/>
                  </a:schemeClr>
                </a:solidFill>
              </a:defRPr>
            </a:pPr>
            <a:endParaRPr lang="de-DE"/>
          </a:p>
        </c:txPr>
        <c:crossAx val="97026816"/>
        <c:crossesAt val="0.01"/>
        <c:crossBetween val="midCat"/>
      </c:valAx>
      <c:valAx>
        <c:axId val="101397248"/>
        <c:scaling>
          <c:logBase val="10"/>
          <c:orientation val="minMax"/>
        </c:scaling>
        <c:delete val="1"/>
        <c:axPos val="b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r>
                  <a:rPr lang="de-DE">
                    <a:solidFill>
                      <a:schemeClr val="accent2"/>
                    </a:solidFill>
                  </a:rPr>
                  <a:t>q3 Histogramm</a:t>
                </a:r>
              </a:p>
            </c:rich>
          </c:tx>
          <c:layout>
            <c:manualLayout>
              <c:xMode val="edge"/>
              <c:yMode val="edge"/>
              <c:x val="0.9407839866555463"/>
              <c:y val="0.317567567567567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01399168"/>
        <c:crosses val="autoZero"/>
        <c:crossBetween val="midCat"/>
      </c:valAx>
      <c:valAx>
        <c:axId val="101399168"/>
        <c:scaling>
          <c:orientation val="minMax"/>
          <c:max val="7"/>
          <c:min val="0"/>
        </c:scaling>
        <c:delete val="0"/>
        <c:axPos val="r"/>
        <c:numFmt formatCode="0.00" sourceLinked="1"/>
        <c:majorTickMark val="cross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2"/>
                </a:solidFill>
              </a:defRPr>
            </a:pPr>
            <a:endParaRPr lang="de-DE"/>
          </a:p>
        </c:txPr>
        <c:crossAx val="101397248"/>
        <c:crosses val="max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896580483736431E-2"/>
          <c:y val="7.972972972972972E-2"/>
          <c:w val="0.81567973311092579"/>
          <c:h val="0.80405405405405406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Daten!$C$4:$C$103</c:f>
              <c:numCache>
                <c:formatCode>General</c:formatCode>
                <c:ptCount val="100"/>
                <c:pt idx="0">
                  <c:v>0.18</c:v>
                </c:pt>
                <c:pt idx="1">
                  <c:v>1.03</c:v>
                </c:pt>
                <c:pt idx="2">
                  <c:v>1.9</c:v>
                </c:pt>
                <c:pt idx="3">
                  <c:v>5.17</c:v>
                </c:pt>
                <c:pt idx="4">
                  <c:v>9.1800000000000015</c:v>
                </c:pt>
                <c:pt idx="5">
                  <c:v>13.669999999999998</c:v>
                </c:pt>
                <c:pt idx="6">
                  <c:v>18.5</c:v>
                </c:pt>
                <c:pt idx="7">
                  <c:v>23.49</c:v>
                </c:pt>
                <c:pt idx="8">
                  <c:v>28.48</c:v>
                </c:pt>
                <c:pt idx="9">
                  <c:v>33.379999999999995</c:v>
                </c:pt>
                <c:pt idx="10">
                  <c:v>37.92</c:v>
                </c:pt>
                <c:pt idx="11">
                  <c:v>42.03</c:v>
                </c:pt>
                <c:pt idx="12">
                  <c:v>45.67</c:v>
                </c:pt>
                <c:pt idx="13">
                  <c:v>48.91</c:v>
                </c:pt>
                <c:pt idx="14">
                  <c:v>51.790000000000006</c:v>
                </c:pt>
                <c:pt idx="15">
                  <c:v>54.37</c:v>
                </c:pt>
                <c:pt idx="16">
                  <c:v>58.75</c:v>
                </c:pt>
                <c:pt idx="17">
                  <c:v>62.29</c:v>
                </c:pt>
                <c:pt idx="18">
                  <c:v>65.169999999999987</c:v>
                </c:pt>
                <c:pt idx="19">
                  <c:v>67.490000000000009</c:v>
                </c:pt>
                <c:pt idx="20">
                  <c:v>69.39</c:v>
                </c:pt>
                <c:pt idx="21">
                  <c:v>70.97</c:v>
                </c:pt>
                <c:pt idx="22">
                  <c:v>72.289999999999992</c:v>
                </c:pt>
                <c:pt idx="23">
                  <c:v>73.400000000000006</c:v>
                </c:pt>
                <c:pt idx="24">
                  <c:v>74.350000000000009</c:v>
                </c:pt>
                <c:pt idx="25">
                  <c:v>75.180000000000007</c:v>
                </c:pt>
                <c:pt idx="26">
                  <c:v>75.91</c:v>
                </c:pt>
                <c:pt idx="27">
                  <c:v>76.570000000000007</c:v>
                </c:pt>
                <c:pt idx="28">
                  <c:v>77.180000000000007</c:v>
                </c:pt>
                <c:pt idx="29">
                  <c:v>78.02</c:v>
                </c:pt>
                <c:pt idx="30">
                  <c:v>78.78</c:v>
                </c:pt>
                <c:pt idx="31">
                  <c:v>79.7</c:v>
                </c:pt>
                <c:pt idx="32">
                  <c:v>80.34</c:v>
                </c:pt>
                <c:pt idx="33">
                  <c:v>80.930000000000007</c:v>
                </c:pt>
                <c:pt idx="34">
                  <c:v>81.66</c:v>
                </c:pt>
                <c:pt idx="35">
                  <c:v>82.5</c:v>
                </c:pt>
                <c:pt idx="36">
                  <c:v>83.27</c:v>
                </c:pt>
                <c:pt idx="37">
                  <c:v>83.960000000000008</c:v>
                </c:pt>
                <c:pt idx="38">
                  <c:v>84.58</c:v>
                </c:pt>
                <c:pt idx="39">
                  <c:v>85.16</c:v>
                </c:pt>
                <c:pt idx="40">
                  <c:v>85.68</c:v>
                </c:pt>
                <c:pt idx="41">
                  <c:v>86.64</c:v>
                </c:pt>
                <c:pt idx="42">
                  <c:v>87.51</c:v>
                </c:pt>
                <c:pt idx="43">
                  <c:v>88.37</c:v>
                </c:pt>
                <c:pt idx="44">
                  <c:v>89.23</c:v>
                </c:pt>
                <c:pt idx="45">
                  <c:v>90.11</c:v>
                </c:pt>
                <c:pt idx="46">
                  <c:v>90.990000000000009</c:v>
                </c:pt>
                <c:pt idx="47">
                  <c:v>91.86999999999999</c:v>
                </c:pt>
                <c:pt idx="48">
                  <c:v>92.74</c:v>
                </c:pt>
                <c:pt idx="49">
                  <c:v>93.589999999999989</c:v>
                </c:pt>
                <c:pt idx="50">
                  <c:v>94.410000000000011</c:v>
                </c:pt>
                <c:pt idx="51">
                  <c:v>95.19</c:v>
                </c:pt>
                <c:pt idx="52">
                  <c:v>95.91</c:v>
                </c:pt>
                <c:pt idx="53">
                  <c:v>96.57</c:v>
                </c:pt>
                <c:pt idx="54">
                  <c:v>97.16</c:v>
                </c:pt>
                <c:pt idx="55">
                  <c:v>98.14</c:v>
                </c:pt>
                <c:pt idx="56">
                  <c:v>99.14</c:v>
                </c:pt>
                <c:pt idx="57">
                  <c:v>99.550000000000011</c:v>
                </c:pt>
                <c:pt idx="58">
                  <c:v>99.79</c:v>
                </c:pt>
                <c:pt idx="59">
                  <c:v>99.929999999999993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 formatCode="#,##0.00">
                  <c:v>100</c:v>
                </c:pt>
                <c:pt idx="68" formatCode="#,##0.00">
                  <c:v>100</c:v>
                </c:pt>
                <c:pt idx="69" formatCode="#,##0.00">
                  <c:v>100</c:v>
                </c:pt>
                <c:pt idx="70" formatCode="#,##0.00">
                  <c:v>100</c:v>
                </c:pt>
                <c:pt idx="71" formatCode="#,##0.00">
                  <c:v>100</c:v>
                </c:pt>
                <c:pt idx="72" formatCode="#,##0.00">
                  <c:v>100</c:v>
                </c:pt>
                <c:pt idx="73" formatCode="#,##0.00">
                  <c:v>100</c:v>
                </c:pt>
                <c:pt idx="74" formatCode="#,##0.00">
                  <c:v>100</c:v>
                </c:pt>
                <c:pt idx="75" formatCode="#,##0.00">
                  <c:v>100</c:v>
                </c:pt>
                <c:pt idx="76" formatCode="#,##0.00">
                  <c:v>100</c:v>
                </c:pt>
                <c:pt idx="77" formatCode="#,##0.00">
                  <c:v>100</c:v>
                </c:pt>
                <c:pt idx="78" formatCode="#,##0.00">
                  <c:v>100</c:v>
                </c:pt>
                <c:pt idx="79" formatCode="#,##0.00">
                  <c:v>100</c:v>
                </c:pt>
                <c:pt idx="80" formatCode="#,##0.00">
                  <c:v>100</c:v>
                </c:pt>
                <c:pt idx="81" formatCode="#,##0.00">
                  <c:v>100</c:v>
                </c:pt>
                <c:pt idx="82" formatCode="#,##0.00">
                  <c:v>100</c:v>
                </c:pt>
                <c:pt idx="83" formatCode="#,##0.00">
                  <c:v>100</c:v>
                </c:pt>
                <c:pt idx="84" formatCode="#,##0.00">
                  <c:v>100</c:v>
                </c:pt>
                <c:pt idx="85" formatCode="#,##0.00">
                  <c:v>100</c:v>
                </c:pt>
                <c:pt idx="86" formatCode="#,##0.00">
                  <c:v>100</c:v>
                </c:pt>
                <c:pt idx="87" formatCode="#,##0.00">
                  <c:v>100</c:v>
                </c:pt>
                <c:pt idx="88" formatCode="#,##0.00">
                  <c:v>100</c:v>
                </c:pt>
                <c:pt idx="89" formatCode="#,##0.00">
                  <c:v>100</c:v>
                </c:pt>
                <c:pt idx="90" formatCode="#,##0.00">
                  <c:v>100</c:v>
                </c:pt>
                <c:pt idx="91" formatCode="#,##0.00">
                  <c:v>100</c:v>
                </c:pt>
                <c:pt idx="92" formatCode="#,##0.00">
                  <c:v>100</c:v>
                </c:pt>
                <c:pt idx="93" formatCode="#,##0.00">
                  <c:v>100</c:v>
                </c:pt>
                <c:pt idx="94" formatCode="#,##0.00">
                  <c:v>100</c:v>
                </c:pt>
                <c:pt idx="95" formatCode="#,##0.00">
                  <c:v>100</c:v>
                </c:pt>
                <c:pt idx="96" formatCode="#,##0.00">
                  <c:v>100</c:v>
                </c:pt>
                <c:pt idx="97" formatCode="#,##0.00">
                  <c:v>100</c:v>
                </c:pt>
                <c:pt idx="98" formatCode="#,##0.00">
                  <c:v>100</c:v>
                </c:pt>
                <c:pt idx="99" formatCode="#,##0.00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789440"/>
        <c:axId val="121808000"/>
      </c:scatterChart>
      <c:scatterChart>
        <c:scatterStyle val="lineMarker"/>
        <c:varyColors val="0"/>
        <c:ser>
          <c:idx val="1"/>
          <c:order val="1"/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Daten!$E$4:$E$103</c:f>
              <c:numCache>
                <c:formatCode>0.00</c:formatCode>
                <c:ptCount val="100"/>
                <c:pt idx="0">
                  <c:v>0</c:v>
                </c:pt>
                <c:pt idx="1">
                  <c:v>0.15668564899168552</c:v>
                </c:pt>
                <c:pt idx="2">
                  <c:v>0.25162101181086399</c:v>
                </c:pt>
                <c:pt idx="3">
                  <c:v>0.48665651866891008</c:v>
                </c:pt>
                <c:pt idx="4">
                  <c:v>1.0202136705914107</c:v>
                </c:pt>
                <c:pt idx="5">
                  <c:v>1.6100293598392792</c:v>
                </c:pt>
                <c:pt idx="6">
                  <c:v>2.232867968533188</c:v>
                </c:pt>
                <c:pt idx="7">
                  <c:v>2.8233373829640511</c:v>
                </c:pt>
                <c:pt idx="8">
                  <c:v>3.3392993634112536</c:v>
                </c:pt>
                <c:pt idx="9">
                  <c:v>3.7854102615805632</c:v>
                </c:pt>
                <c:pt idx="10">
                  <c:v>3.9762470778904282</c:v>
                </c:pt>
                <c:pt idx="11">
                  <c:v>4.0240575931752174</c:v>
                </c:pt>
                <c:pt idx="12">
                  <c:v>3.9396927043787233</c:v>
                </c:pt>
                <c:pt idx="13">
                  <c:v>3.8412203591734877</c:v>
                </c:pt>
                <c:pt idx="14">
                  <c:v>3.7116837857829807</c:v>
                </c:pt>
                <c:pt idx="15">
                  <c:v>3.5913276543053558</c:v>
                </c:pt>
                <c:pt idx="16">
                  <c:v>3.3836932542291618</c:v>
                </c:pt>
                <c:pt idx="17">
                  <c:v>3.1004217303374655</c:v>
                </c:pt>
                <c:pt idx="18">
                  <c:v>2.8197775835388281</c:v>
                </c:pt>
                <c:pt idx="19">
                  <c:v>2.5110129324611874</c:v>
                </c:pt>
                <c:pt idx="20">
                  <c:v>2.2525674945770384</c:v>
                </c:pt>
                <c:pt idx="21">
                  <c:v>2.0362709658114873</c:v>
                </c:pt>
                <c:pt idx="22">
                  <c:v>1.8374234510399463</c:v>
                </c:pt>
                <c:pt idx="23">
                  <c:v>1.6596595585473972</c:v>
                </c:pt>
                <c:pt idx="24">
                  <c:v>1.5184652205419749</c:v>
                </c:pt>
                <c:pt idx="25">
                  <c:v>1.4123076233797147</c:v>
                </c:pt>
                <c:pt idx="26">
                  <c:v>1.3174767052278034</c:v>
                </c:pt>
                <c:pt idx="27">
                  <c:v>1.2592447211553559</c:v>
                </c:pt>
                <c:pt idx="28">
                  <c:v>1.2267879323505766</c:v>
                </c:pt>
                <c:pt idx="29">
                  <c:v>1.198166434662006</c:v>
                </c:pt>
                <c:pt idx="30">
                  <c:v>1.1624868161057469</c:v>
                </c:pt>
                <c:pt idx="31">
                  <c:v>1.1381979778994038</c:v>
                </c:pt>
                <c:pt idx="32">
                  <c:v>1.1330350565154141</c:v>
                </c:pt>
                <c:pt idx="33">
                  <c:v>1.1053958137179396</c:v>
                </c:pt>
                <c:pt idx="34">
                  <c:v>1.0914878177833947</c:v>
                </c:pt>
                <c:pt idx="35">
                  <c:v>1.0825744375200397</c:v>
                </c:pt>
                <c:pt idx="36">
                  <c:v>1.0718303464399683</c:v>
                </c:pt>
                <c:pt idx="37">
                  <c:v>1.0316802661240627</c:v>
                </c:pt>
                <c:pt idx="38">
                  <c:v>0.99099835445895457</c:v>
                </c:pt>
                <c:pt idx="39">
                  <c:v>0.98691376091594429</c:v>
                </c:pt>
                <c:pt idx="40">
                  <c:v>0.9384765571486039</c:v>
                </c:pt>
                <c:pt idx="41">
                  <c:v>0.93992586117960708</c:v>
                </c:pt>
                <c:pt idx="42">
                  <c:v>0.94162984967294161</c:v>
                </c:pt>
                <c:pt idx="43">
                  <c:v>1.0195831817559264</c:v>
                </c:pt>
                <c:pt idx="44">
                  <c:v>1.1083500193657496</c:v>
                </c:pt>
                <c:pt idx="45">
                  <c:v>1.2249489673599641</c:v>
                </c:pt>
                <c:pt idx="46">
                  <c:v>1.3157661365060429</c:v>
                </c:pt>
                <c:pt idx="47">
                  <c:v>1.4065783095546371</c:v>
                </c:pt>
                <c:pt idx="48">
                  <c:v>1.4803706413739286</c:v>
                </c:pt>
                <c:pt idx="49">
                  <c:v>1.5340482184159467</c:v>
                </c:pt>
                <c:pt idx="50">
                  <c:v>1.5645161687081852</c:v>
                </c:pt>
                <c:pt idx="51">
                  <c:v>1.5686796512023518</c:v>
                </c:pt>
                <c:pt idx="52">
                  <c:v>1.5223007818252312</c:v>
                </c:pt>
                <c:pt idx="53">
                  <c:v>1.4635391248893899</c:v>
                </c:pt>
                <c:pt idx="54">
                  <c:v>1.3691886144081726</c:v>
                </c:pt>
                <c:pt idx="55">
                  <c:v>1.2124282808058922</c:v>
                </c:pt>
                <c:pt idx="56">
                  <c:v>0.91024940296576073</c:v>
                </c:pt>
                <c:pt idx="57">
                  <c:v>0.61302740450850657</c:v>
                </c:pt>
                <c:pt idx="58">
                  <c:v>0.38361226624217376</c:v>
                </c:pt>
                <c:pt idx="59">
                  <c:v>0.23822056297968819</c:v>
                </c:pt>
                <c:pt idx="60">
                  <c:v>0.12633338269309216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1809920"/>
        <c:axId val="121816192"/>
      </c:scatterChart>
      <c:valAx>
        <c:axId val="121789440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Partikeldurchmesser [µm]</a:t>
                </a:r>
              </a:p>
            </c:rich>
          </c:tx>
          <c:layout>
            <c:manualLayout>
              <c:xMode val="edge"/>
              <c:yMode val="edge"/>
              <c:x val="0.45537948290241859"/>
              <c:y val="0.951351351351351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de-DE"/>
          </a:p>
        </c:txPr>
        <c:crossAx val="121808000"/>
        <c:crosses val="autoZero"/>
        <c:crossBetween val="midCat"/>
      </c:valAx>
      <c:valAx>
        <c:axId val="121808000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accent5">
                        <a:lumMod val="75000"/>
                      </a:schemeClr>
                    </a:solidFill>
                  </a:defRPr>
                </a:pPr>
                <a:r>
                  <a:rPr lang="de-DE">
                    <a:solidFill>
                      <a:schemeClr val="accent5">
                        <a:lumMod val="75000"/>
                      </a:schemeClr>
                    </a:solidFill>
                  </a:rPr>
                  <a:t>Q3 Kummuluative Werte [%]</a:t>
                </a:r>
              </a:p>
            </c:rich>
          </c:tx>
          <c:layout>
            <c:manualLayout>
              <c:xMode val="edge"/>
              <c:yMode val="edge"/>
              <c:x val="1.0008340283569641E-2"/>
              <c:y val="0.3094594594594594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5">
                    <a:lumMod val="75000"/>
                  </a:schemeClr>
                </a:solidFill>
              </a:defRPr>
            </a:pPr>
            <a:endParaRPr lang="de-DE"/>
          </a:p>
        </c:txPr>
        <c:crossAx val="121789440"/>
        <c:crossesAt val="0.01"/>
        <c:crossBetween val="midCat"/>
      </c:valAx>
      <c:valAx>
        <c:axId val="121809920"/>
        <c:scaling>
          <c:logBase val="10"/>
          <c:orientation val="minMax"/>
        </c:scaling>
        <c:delete val="1"/>
        <c:axPos val="b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r>
                  <a:rPr lang="de-DE">
                    <a:solidFill>
                      <a:schemeClr val="accent2"/>
                    </a:solidFill>
                  </a:rPr>
                  <a:t>q3 Histogramm</a:t>
                </a:r>
              </a:p>
            </c:rich>
          </c:tx>
          <c:layout>
            <c:manualLayout>
              <c:xMode val="edge"/>
              <c:yMode val="edge"/>
              <c:x val="0.9482902418682233"/>
              <c:y val="0.317567567567567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21816192"/>
        <c:crosses val="autoZero"/>
        <c:crossBetween val="midCat"/>
      </c:valAx>
      <c:valAx>
        <c:axId val="121816192"/>
        <c:scaling>
          <c:orientation val="minMax"/>
          <c:max val="7"/>
          <c:min val="0"/>
        </c:scaling>
        <c:delete val="0"/>
        <c:axPos val="r"/>
        <c:numFmt formatCode="0.00" sourceLinked="1"/>
        <c:majorTickMark val="cross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2"/>
                </a:solidFill>
              </a:defRPr>
            </a:pPr>
            <a:endParaRPr lang="de-DE"/>
          </a:p>
        </c:txPr>
        <c:crossAx val="121809920"/>
        <c:crosses val="max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896580483736431E-2"/>
          <c:y val="7.972972972972972E-2"/>
          <c:w val="0.81567973311092579"/>
          <c:h val="0.80405405405405406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Daten!$C$4:$C$103</c:f>
              <c:numCache>
                <c:formatCode>General</c:formatCode>
                <c:ptCount val="100"/>
                <c:pt idx="0">
                  <c:v>0.21</c:v>
                </c:pt>
                <c:pt idx="1">
                  <c:v>1.08</c:v>
                </c:pt>
                <c:pt idx="2">
                  <c:v>1.9300000000000002</c:v>
                </c:pt>
                <c:pt idx="3">
                  <c:v>5.25</c:v>
                </c:pt>
                <c:pt idx="4">
                  <c:v>9.4</c:v>
                </c:pt>
                <c:pt idx="5">
                  <c:v>13.84</c:v>
                </c:pt>
                <c:pt idx="6">
                  <c:v>18.52</c:v>
                </c:pt>
                <c:pt idx="7">
                  <c:v>23.53</c:v>
                </c:pt>
                <c:pt idx="8">
                  <c:v>28.76</c:v>
                </c:pt>
                <c:pt idx="9">
                  <c:v>34.119999999999997</c:v>
                </c:pt>
                <c:pt idx="10">
                  <c:v>39.17</c:v>
                </c:pt>
                <c:pt idx="11">
                  <c:v>43.76</c:v>
                </c:pt>
                <c:pt idx="12">
                  <c:v>47.82</c:v>
                </c:pt>
                <c:pt idx="13">
                  <c:v>51.42</c:v>
                </c:pt>
                <c:pt idx="14">
                  <c:v>54.63</c:v>
                </c:pt>
                <c:pt idx="15">
                  <c:v>57.48</c:v>
                </c:pt>
                <c:pt idx="16">
                  <c:v>62.31</c:v>
                </c:pt>
                <c:pt idx="17">
                  <c:v>66.2</c:v>
                </c:pt>
                <c:pt idx="18">
                  <c:v>69.33</c:v>
                </c:pt>
                <c:pt idx="19">
                  <c:v>71.819999999999993</c:v>
                </c:pt>
                <c:pt idx="20">
                  <c:v>73.850000000000009</c:v>
                </c:pt>
                <c:pt idx="21">
                  <c:v>75.52</c:v>
                </c:pt>
                <c:pt idx="22">
                  <c:v>76.92</c:v>
                </c:pt>
                <c:pt idx="23">
                  <c:v>78.100000000000009</c:v>
                </c:pt>
                <c:pt idx="24">
                  <c:v>79.11</c:v>
                </c:pt>
                <c:pt idx="25">
                  <c:v>80</c:v>
                </c:pt>
                <c:pt idx="26">
                  <c:v>80.789999999999992</c:v>
                </c:pt>
                <c:pt idx="27">
                  <c:v>81.510000000000005</c:v>
                </c:pt>
                <c:pt idx="28">
                  <c:v>82.179999999999993</c:v>
                </c:pt>
                <c:pt idx="29">
                  <c:v>83.09</c:v>
                </c:pt>
                <c:pt idx="30">
                  <c:v>83.93</c:v>
                </c:pt>
                <c:pt idx="31">
                  <c:v>84.93</c:v>
                </c:pt>
                <c:pt idx="32">
                  <c:v>85.61</c:v>
                </c:pt>
                <c:pt idx="33">
                  <c:v>86.22999999999999</c:v>
                </c:pt>
                <c:pt idx="34">
                  <c:v>86.97</c:v>
                </c:pt>
                <c:pt idx="35">
                  <c:v>87.78</c:v>
                </c:pt>
                <c:pt idx="36">
                  <c:v>88.490000000000009</c:v>
                </c:pt>
                <c:pt idx="37">
                  <c:v>89.14</c:v>
                </c:pt>
                <c:pt idx="38">
                  <c:v>89.74</c:v>
                </c:pt>
                <c:pt idx="39">
                  <c:v>90.33</c:v>
                </c:pt>
                <c:pt idx="40">
                  <c:v>90.89</c:v>
                </c:pt>
                <c:pt idx="41">
                  <c:v>91.97</c:v>
                </c:pt>
                <c:pt idx="42">
                  <c:v>93.01</c:v>
                </c:pt>
                <c:pt idx="43">
                  <c:v>94.01</c:v>
                </c:pt>
                <c:pt idx="44">
                  <c:v>94.97</c:v>
                </c:pt>
                <c:pt idx="45">
                  <c:v>95.86</c:v>
                </c:pt>
                <c:pt idx="46">
                  <c:v>96.66</c:v>
                </c:pt>
                <c:pt idx="47">
                  <c:v>97.36</c:v>
                </c:pt>
                <c:pt idx="48">
                  <c:v>97.95</c:v>
                </c:pt>
                <c:pt idx="49">
                  <c:v>98.440000000000012</c:v>
                </c:pt>
                <c:pt idx="50">
                  <c:v>98.83</c:v>
                </c:pt>
                <c:pt idx="51">
                  <c:v>99.15</c:v>
                </c:pt>
                <c:pt idx="52">
                  <c:v>99.39</c:v>
                </c:pt>
                <c:pt idx="53">
                  <c:v>99.58</c:v>
                </c:pt>
                <c:pt idx="54">
                  <c:v>99.72</c:v>
                </c:pt>
                <c:pt idx="55">
                  <c:v>99.88</c:v>
                </c:pt>
                <c:pt idx="56">
                  <c:v>99.98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 formatCode="#,##0.00">
                  <c:v>100</c:v>
                </c:pt>
                <c:pt idx="68" formatCode="#,##0.00">
                  <c:v>100</c:v>
                </c:pt>
                <c:pt idx="69" formatCode="#,##0.00">
                  <c:v>100</c:v>
                </c:pt>
                <c:pt idx="70" formatCode="#,##0.00">
                  <c:v>100</c:v>
                </c:pt>
                <c:pt idx="71" formatCode="#,##0.00">
                  <c:v>100</c:v>
                </c:pt>
                <c:pt idx="72" formatCode="#,##0.00">
                  <c:v>100</c:v>
                </c:pt>
                <c:pt idx="73" formatCode="#,##0.00">
                  <c:v>100</c:v>
                </c:pt>
                <c:pt idx="74" formatCode="#,##0.00">
                  <c:v>100</c:v>
                </c:pt>
                <c:pt idx="75" formatCode="#,##0.00">
                  <c:v>100</c:v>
                </c:pt>
                <c:pt idx="76" formatCode="#,##0.00">
                  <c:v>100</c:v>
                </c:pt>
                <c:pt idx="77" formatCode="#,##0.00">
                  <c:v>100</c:v>
                </c:pt>
                <c:pt idx="78" formatCode="#,##0.00">
                  <c:v>100</c:v>
                </c:pt>
                <c:pt idx="79" formatCode="#,##0.00">
                  <c:v>100</c:v>
                </c:pt>
                <c:pt idx="80" formatCode="#,##0.00">
                  <c:v>100</c:v>
                </c:pt>
                <c:pt idx="81" formatCode="#,##0.00">
                  <c:v>100</c:v>
                </c:pt>
                <c:pt idx="82" formatCode="#,##0.00">
                  <c:v>100</c:v>
                </c:pt>
                <c:pt idx="83" formatCode="#,##0.00">
                  <c:v>100</c:v>
                </c:pt>
                <c:pt idx="84" formatCode="#,##0.00">
                  <c:v>100</c:v>
                </c:pt>
                <c:pt idx="85" formatCode="#,##0.00">
                  <c:v>100</c:v>
                </c:pt>
                <c:pt idx="86" formatCode="#,##0.00">
                  <c:v>100</c:v>
                </c:pt>
                <c:pt idx="87" formatCode="#,##0.00">
                  <c:v>100</c:v>
                </c:pt>
                <c:pt idx="88" formatCode="#,##0.00">
                  <c:v>100</c:v>
                </c:pt>
                <c:pt idx="89" formatCode="#,##0.00">
                  <c:v>100</c:v>
                </c:pt>
                <c:pt idx="90" formatCode="#,##0.00">
                  <c:v>100</c:v>
                </c:pt>
                <c:pt idx="91" formatCode="#,##0.00">
                  <c:v>100</c:v>
                </c:pt>
                <c:pt idx="92" formatCode="#,##0.00">
                  <c:v>100</c:v>
                </c:pt>
                <c:pt idx="93" formatCode="#,##0.00">
                  <c:v>100</c:v>
                </c:pt>
                <c:pt idx="94" formatCode="#,##0.00">
                  <c:v>100</c:v>
                </c:pt>
                <c:pt idx="95" formatCode="#,##0.00">
                  <c:v>100</c:v>
                </c:pt>
                <c:pt idx="96" formatCode="#,##0.00">
                  <c:v>100</c:v>
                </c:pt>
                <c:pt idx="97" formatCode="#,##0.00">
                  <c:v>100</c:v>
                </c:pt>
                <c:pt idx="98" formatCode="#,##0.00">
                  <c:v>100</c:v>
                </c:pt>
                <c:pt idx="99" formatCode="#,##0.00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965440"/>
        <c:axId val="127967616"/>
      </c:scatterChart>
      <c:scatterChart>
        <c:scatterStyle val="lineMarker"/>
        <c:varyColors val="0"/>
        <c:ser>
          <c:idx val="1"/>
          <c:order val="1"/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Daten!$E$4:$E$103</c:f>
              <c:numCache>
                <c:formatCode>0.00</c:formatCode>
                <c:ptCount val="100"/>
                <c:pt idx="0">
                  <c:v>0</c:v>
                </c:pt>
                <c:pt idx="1">
                  <c:v>0.16602739612658227</c:v>
                </c:pt>
                <c:pt idx="2">
                  <c:v>0.25450527404683621</c:v>
                </c:pt>
                <c:pt idx="3">
                  <c:v>0.51152054910868572</c:v>
                </c:pt>
                <c:pt idx="4">
                  <c:v>1.0930626930744938</c:v>
                </c:pt>
                <c:pt idx="5">
                  <c:v>1.6482406996819092</c:v>
                </c:pt>
                <c:pt idx="6">
                  <c:v>2.239814103674528</c:v>
                </c:pt>
                <c:pt idx="7">
                  <c:v>2.934608477749117</c:v>
                </c:pt>
                <c:pt idx="8">
                  <c:v>3.6233201314071408</c:v>
                </c:pt>
                <c:pt idx="9">
                  <c:v>4.2867866919458555</c:v>
                </c:pt>
                <c:pt idx="10">
                  <c:v>4.5788782632185567</c:v>
                </c:pt>
                <c:pt idx="11">
                  <c:v>4.6524879879754986</c:v>
                </c:pt>
                <c:pt idx="12">
                  <c:v>4.5492228011107994</c:v>
                </c:pt>
                <c:pt idx="13">
                  <c:v>4.4185209820510982</c:v>
                </c:pt>
                <c:pt idx="14">
                  <c:v>4.2828584733694246</c:v>
                </c:pt>
                <c:pt idx="15">
                  <c:v>4.1070538088548654</c:v>
                </c:pt>
                <c:pt idx="16">
                  <c:v>3.8629066645706192</c:v>
                </c:pt>
                <c:pt idx="17">
                  <c:v>3.5270963255287469</c:v>
                </c:pt>
                <c:pt idx="18">
                  <c:v>3.1726116345018087</c:v>
                </c:pt>
                <c:pt idx="19">
                  <c:v>2.7900405849176999</c:v>
                </c:pt>
                <c:pt idx="20">
                  <c:v>2.4915548871010538</c:v>
                </c:pt>
                <c:pt idx="21">
                  <c:v>2.2281537852108668</c:v>
                </c:pt>
                <c:pt idx="22">
                  <c:v>2.0175001166304725</c:v>
                </c:pt>
                <c:pt idx="23">
                  <c:v>1.8265360536989652</c:v>
                </c:pt>
                <c:pt idx="24">
                  <c:v>1.6712938946750759</c:v>
                </c:pt>
                <c:pt idx="25">
                  <c:v>1.5678027673230652</c:v>
                </c:pt>
                <c:pt idx="26">
                  <c:v>1.4760374796364608</c:v>
                </c:pt>
                <c:pt idx="27">
                  <c:v>1.422161471860981</c:v>
                </c:pt>
                <c:pt idx="28">
                  <c:v>1.3949693709835209</c:v>
                </c:pt>
                <c:pt idx="29">
                  <c:v>1.3437839958667763</c:v>
                </c:pt>
                <c:pt idx="30">
                  <c:v>1.3301601692589959</c:v>
                </c:pt>
                <c:pt idx="31">
                  <c:v>1.2807966748627573</c:v>
                </c:pt>
                <c:pt idx="32">
                  <c:v>1.2462997131798284</c:v>
                </c:pt>
                <c:pt idx="33">
                  <c:v>1.202562625956151</c:v>
                </c:pt>
                <c:pt idx="34">
                  <c:v>1.1454548133366469</c:v>
                </c:pt>
                <c:pt idx="35">
                  <c:v>1.0807212970184583</c:v>
                </c:pt>
                <c:pt idx="36">
                  <c:v>1.0231607734340324</c:v>
                </c:pt>
                <c:pt idx="37">
                  <c:v>1.0061427414443265</c:v>
                </c:pt>
                <c:pt idx="38">
                  <c:v>0.99284785822281696</c:v>
                </c:pt>
                <c:pt idx="39">
                  <c:v>1.0393299244051835</c:v>
                </c:pt>
                <c:pt idx="40">
                  <c:v>1.0463050488562402</c:v>
                </c:pt>
                <c:pt idx="41">
                  <c:v>1.0947030559942341</c:v>
                </c:pt>
                <c:pt idx="42">
                  <c:v>1.1653181559495707</c:v>
                </c:pt>
                <c:pt idx="43">
                  <c:v>1.227366939458638</c:v>
                </c:pt>
                <c:pt idx="44">
                  <c:v>1.2808548705403833</c:v>
                </c:pt>
                <c:pt idx="45">
                  <c:v>1.2825536455722244</c:v>
                </c:pt>
                <c:pt idx="46">
                  <c:v>1.2383295279314905</c:v>
                </c:pt>
                <c:pt idx="47">
                  <c:v>1.1583225012599687</c:v>
                </c:pt>
                <c:pt idx="48">
                  <c:v>1.0393299244051835</c:v>
                </c:pt>
                <c:pt idx="49">
                  <c:v>0.91551691774922339</c:v>
                </c:pt>
                <c:pt idx="50">
                  <c:v>0.77033746392465707</c:v>
                </c:pt>
                <c:pt idx="51">
                  <c:v>0.66625402793245569</c:v>
                </c:pt>
                <c:pt idx="52">
                  <c:v>0.52532663970374716</c:v>
                </c:pt>
                <c:pt idx="53">
                  <c:v>0.43617845658698573</c:v>
                </c:pt>
                <c:pt idx="54">
                  <c:v>0.3363485131216859</c:v>
                </c:pt>
                <c:pt idx="55">
                  <c:v>0.20492746797803732</c:v>
                </c:pt>
                <c:pt idx="56">
                  <c:v>9.4234647816260481E-2</c:v>
                </c:pt>
                <c:pt idx="57">
                  <c:v>3.095823819828121E-2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7969536"/>
        <c:axId val="127984000"/>
      </c:scatterChart>
      <c:valAx>
        <c:axId val="127965440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Partikeldurchmesser [µm]</a:t>
                </a:r>
              </a:p>
            </c:rich>
          </c:tx>
          <c:layout>
            <c:manualLayout>
              <c:xMode val="edge"/>
              <c:yMode val="edge"/>
              <c:x val="0.45537948290241859"/>
              <c:y val="0.951351351351351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de-DE"/>
          </a:p>
        </c:txPr>
        <c:crossAx val="127967616"/>
        <c:crosses val="autoZero"/>
        <c:crossBetween val="midCat"/>
      </c:valAx>
      <c:valAx>
        <c:axId val="127967616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accent5">
                        <a:lumMod val="75000"/>
                      </a:schemeClr>
                    </a:solidFill>
                  </a:defRPr>
                </a:pPr>
                <a:r>
                  <a:rPr lang="de-DE">
                    <a:solidFill>
                      <a:schemeClr val="accent5">
                        <a:lumMod val="75000"/>
                      </a:schemeClr>
                    </a:solidFill>
                  </a:rPr>
                  <a:t>Q3 Kummuluative Werte [%]</a:t>
                </a:r>
              </a:p>
            </c:rich>
          </c:tx>
          <c:layout>
            <c:manualLayout>
              <c:xMode val="edge"/>
              <c:yMode val="edge"/>
              <c:x val="1.0008340283569641E-2"/>
              <c:y val="0.3094594594594594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5">
                    <a:lumMod val="75000"/>
                  </a:schemeClr>
                </a:solidFill>
              </a:defRPr>
            </a:pPr>
            <a:endParaRPr lang="de-DE"/>
          </a:p>
        </c:txPr>
        <c:crossAx val="127965440"/>
        <c:crossesAt val="0.01"/>
        <c:crossBetween val="midCat"/>
      </c:valAx>
      <c:valAx>
        <c:axId val="127969536"/>
        <c:scaling>
          <c:logBase val="10"/>
          <c:orientation val="minMax"/>
        </c:scaling>
        <c:delete val="1"/>
        <c:axPos val="b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r>
                  <a:rPr lang="de-DE">
                    <a:solidFill>
                      <a:schemeClr val="accent2"/>
                    </a:solidFill>
                  </a:rPr>
                  <a:t>q3 Histogramm</a:t>
                </a:r>
              </a:p>
            </c:rich>
          </c:tx>
          <c:layout>
            <c:manualLayout>
              <c:xMode val="edge"/>
              <c:yMode val="edge"/>
              <c:x val="0.9482902418682233"/>
              <c:y val="0.317567567567567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27984000"/>
        <c:crosses val="autoZero"/>
        <c:crossBetween val="midCat"/>
      </c:valAx>
      <c:valAx>
        <c:axId val="127984000"/>
        <c:scaling>
          <c:orientation val="minMax"/>
          <c:max val="7"/>
          <c:min val="0"/>
        </c:scaling>
        <c:delete val="0"/>
        <c:axPos val="r"/>
        <c:numFmt formatCode="0.00" sourceLinked="1"/>
        <c:majorTickMark val="cross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2"/>
                </a:solidFill>
              </a:defRPr>
            </a:pPr>
            <a:endParaRPr lang="de-DE"/>
          </a:p>
        </c:txPr>
        <c:crossAx val="127969536"/>
        <c:crosses val="max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896580483736431E-2"/>
          <c:y val="7.972972972972972E-2"/>
          <c:w val="0.81567973311092579"/>
          <c:h val="0.80405405405405406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Daten!$C$4:$C$103</c:f>
              <c:numCache>
                <c:formatCode>General</c:formatCode>
                <c:ptCount val="100"/>
                <c:pt idx="0">
                  <c:v>0.22</c:v>
                </c:pt>
                <c:pt idx="1">
                  <c:v>1.1400000000000001</c:v>
                </c:pt>
                <c:pt idx="2">
                  <c:v>2.0500000000000003</c:v>
                </c:pt>
                <c:pt idx="3">
                  <c:v>5.55</c:v>
                </c:pt>
                <c:pt idx="4">
                  <c:v>9.92</c:v>
                </c:pt>
                <c:pt idx="5">
                  <c:v>14.6</c:v>
                </c:pt>
                <c:pt idx="6">
                  <c:v>19.53</c:v>
                </c:pt>
                <c:pt idx="7">
                  <c:v>24.75</c:v>
                </c:pt>
                <c:pt idx="8">
                  <c:v>30.17</c:v>
                </c:pt>
                <c:pt idx="9">
                  <c:v>35.68</c:v>
                </c:pt>
                <c:pt idx="10">
                  <c:v>40.869999999999997</c:v>
                </c:pt>
                <c:pt idx="11">
                  <c:v>45.57</c:v>
                </c:pt>
                <c:pt idx="12">
                  <c:v>49.72</c:v>
                </c:pt>
                <c:pt idx="13">
                  <c:v>53.410000000000004</c:v>
                </c:pt>
                <c:pt idx="14">
                  <c:v>56.68</c:v>
                </c:pt>
                <c:pt idx="15">
                  <c:v>59.599999999999994</c:v>
                </c:pt>
                <c:pt idx="16">
                  <c:v>64.55</c:v>
                </c:pt>
                <c:pt idx="17">
                  <c:v>68.540000000000006</c:v>
                </c:pt>
                <c:pt idx="18">
                  <c:v>71.75</c:v>
                </c:pt>
                <c:pt idx="19">
                  <c:v>74.319999999999993</c:v>
                </c:pt>
                <c:pt idx="20">
                  <c:v>76.42</c:v>
                </c:pt>
                <c:pt idx="21">
                  <c:v>78.16</c:v>
                </c:pt>
                <c:pt idx="22">
                  <c:v>79.600000000000009</c:v>
                </c:pt>
                <c:pt idx="23">
                  <c:v>80.83</c:v>
                </c:pt>
                <c:pt idx="24">
                  <c:v>81.88</c:v>
                </c:pt>
                <c:pt idx="25">
                  <c:v>82.8</c:v>
                </c:pt>
                <c:pt idx="26">
                  <c:v>83.62</c:v>
                </c:pt>
                <c:pt idx="27">
                  <c:v>84.36</c:v>
                </c:pt>
                <c:pt idx="28">
                  <c:v>85.03</c:v>
                </c:pt>
                <c:pt idx="29">
                  <c:v>85.97</c:v>
                </c:pt>
                <c:pt idx="30">
                  <c:v>86.81</c:v>
                </c:pt>
                <c:pt idx="31">
                  <c:v>87.8</c:v>
                </c:pt>
                <c:pt idx="32">
                  <c:v>88.460000000000008</c:v>
                </c:pt>
                <c:pt idx="33">
                  <c:v>89.070000000000007</c:v>
                </c:pt>
                <c:pt idx="34">
                  <c:v>89.79</c:v>
                </c:pt>
                <c:pt idx="35">
                  <c:v>90.600000000000009</c:v>
                </c:pt>
                <c:pt idx="36">
                  <c:v>91.31</c:v>
                </c:pt>
                <c:pt idx="37">
                  <c:v>91.95</c:v>
                </c:pt>
                <c:pt idx="38">
                  <c:v>92.54</c:v>
                </c:pt>
                <c:pt idx="39">
                  <c:v>93.089999999999989</c:v>
                </c:pt>
                <c:pt idx="40">
                  <c:v>93.61</c:v>
                </c:pt>
                <c:pt idx="41">
                  <c:v>94.58</c:v>
                </c:pt>
                <c:pt idx="42">
                  <c:v>95.49</c:v>
                </c:pt>
                <c:pt idx="43">
                  <c:v>96.34</c:v>
                </c:pt>
                <c:pt idx="44">
                  <c:v>97.13000000000001</c:v>
                </c:pt>
                <c:pt idx="45">
                  <c:v>97.83</c:v>
                </c:pt>
                <c:pt idx="46">
                  <c:v>98.41</c:v>
                </c:pt>
                <c:pt idx="47">
                  <c:v>98.89</c:v>
                </c:pt>
                <c:pt idx="48">
                  <c:v>99.25</c:v>
                </c:pt>
                <c:pt idx="49">
                  <c:v>99.53</c:v>
                </c:pt>
                <c:pt idx="50">
                  <c:v>99.71</c:v>
                </c:pt>
                <c:pt idx="51">
                  <c:v>99.839999999999989</c:v>
                </c:pt>
                <c:pt idx="52">
                  <c:v>99.92</c:v>
                </c:pt>
                <c:pt idx="53">
                  <c:v>99.97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 formatCode="#,##0.00">
                  <c:v>100</c:v>
                </c:pt>
                <c:pt idx="68" formatCode="#,##0.00">
                  <c:v>100</c:v>
                </c:pt>
                <c:pt idx="69" formatCode="#,##0.00">
                  <c:v>100</c:v>
                </c:pt>
                <c:pt idx="70" formatCode="#,##0.00">
                  <c:v>100</c:v>
                </c:pt>
                <c:pt idx="71" formatCode="#,##0.00">
                  <c:v>100</c:v>
                </c:pt>
                <c:pt idx="72" formatCode="#,##0.00">
                  <c:v>100</c:v>
                </c:pt>
                <c:pt idx="73" formatCode="#,##0.00">
                  <c:v>100</c:v>
                </c:pt>
                <c:pt idx="74" formatCode="#,##0.00">
                  <c:v>100</c:v>
                </c:pt>
                <c:pt idx="75" formatCode="#,##0.00">
                  <c:v>100</c:v>
                </c:pt>
                <c:pt idx="76" formatCode="#,##0.00">
                  <c:v>100</c:v>
                </c:pt>
                <c:pt idx="77" formatCode="#,##0.00">
                  <c:v>100</c:v>
                </c:pt>
                <c:pt idx="78" formatCode="#,##0.00">
                  <c:v>100</c:v>
                </c:pt>
                <c:pt idx="79" formatCode="#,##0.00">
                  <c:v>100</c:v>
                </c:pt>
                <c:pt idx="80" formatCode="#,##0.00">
                  <c:v>100</c:v>
                </c:pt>
                <c:pt idx="81" formatCode="#,##0.00">
                  <c:v>100</c:v>
                </c:pt>
                <c:pt idx="82" formatCode="#,##0.00">
                  <c:v>100</c:v>
                </c:pt>
                <c:pt idx="83" formatCode="#,##0.00">
                  <c:v>100</c:v>
                </c:pt>
                <c:pt idx="84" formatCode="#,##0.00">
                  <c:v>100</c:v>
                </c:pt>
                <c:pt idx="85" formatCode="#,##0.00">
                  <c:v>100</c:v>
                </c:pt>
                <c:pt idx="86" formatCode="#,##0.00">
                  <c:v>100</c:v>
                </c:pt>
                <c:pt idx="87" formatCode="#,##0.00">
                  <c:v>100</c:v>
                </c:pt>
                <c:pt idx="88" formatCode="#,##0.00">
                  <c:v>100</c:v>
                </c:pt>
                <c:pt idx="89" formatCode="#,##0.00">
                  <c:v>100</c:v>
                </c:pt>
                <c:pt idx="90" formatCode="#,##0.00">
                  <c:v>100</c:v>
                </c:pt>
                <c:pt idx="91" formatCode="#,##0.00">
                  <c:v>100</c:v>
                </c:pt>
                <c:pt idx="92" formatCode="#,##0.00">
                  <c:v>100</c:v>
                </c:pt>
                <c:pt idx="93" formatCode="#,##0.00">
                  <c:v>100</c:v>
                </c:pt>
                <c:pt idx="94" formatCode="#,##0.00">
                  <c:v>100</c:v>
                </c:pt>
                <c:pt idx="95" formatCode="#,##0.00">
                  <c:v>100</c:v>
                </c:pt>
                <c:pt idx="96" formatCode="#,##0.00">
                  <c:v>100</c:v>
                </c:pt>
                <c:pt idx="97" formatCode="#,##0.00">
                  <c:v>100</c:v>
                </c:pt>
                <c:pt idx="98" formatCode="#,##0.00">
                  <c:v>100</c:v>
                </c:pt>
                <c:pt idx="99" formatCode="#,##0.00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046592"/>
        <c:axId val="128048512"/>
      </c:scatterChart>
      <c:scatterChart>
        <c:scatterStyle val="lineMarker"/>
        <c:varyColors val="0"/>
        <c:ser>
          <c:idx val="1"/>
          <c:order val="1"/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Daten!$E$4:$E$103</c:f>
              <c:numCache>
                <c:formatCode>0.00</c:formatCode>
                <c:ptCount val="100"/>
                <c:pt idx="0">
                  <c:v>0</c:v>
                </c:pt>
                <c:pt idx="1">
                  <c:v>0.18014416794600172</c:v>
                </c:pt>
                <c:pt idx="2">
                  <c:v>0.27957036171176319</c:v>
                </c:pt>
                <c:pt idx="3">
                  <c:v>0.55330541559686586</c:v>
                </c:pt>
                <c:pt idx="4">
                  <c:v>1.1810010596173275</c:v>
                </c:pt>
                <c:pt idx="5">
                  <c:v>1.7826061152771648</c:v>
                </c:pt>
                <c:pt idx="6">
                  <c:v>2.4209449627447865</c:v>
                </c:pt>
                <c:pt idx="7">
                  <c:v>3.1372911195076232</c:v>
                </c:pt>
                <c:pt idx="8">
                  <c:v>3.8527974681784722</c:v>
                </c:pt>
                <c:pt idx="9">
                  <c:v>4.521583529227394</c:v>
                </c:pt>
                <c:pt idx="10">
                  <c:v>4.8284412578209901</c:v>
                </c:pt>
                <c:pt idx="11">
                  <c:v>4.8881250550627389</c:v>
                </c:pt>
                <c:pt idx="12">
                  <c:v>4.7712387126122184</c:v>
                </c:pt>
                <c:pt idx="13">
                  <c:v>4.646999890521001</c:v>
                </c:pt>
                <c:pt idx="14">
                  <c:v>4.4766002937980822</c:v>
                </c:pt>
                <c:pt idx="15">
                  <c:v>4.3175786694458438</c:v>
                </c:pt>
                <c:pt idx="16">
                  <c:v>4.0620396496688969</c:v>
                </c:pt>
                <c:pt idx="17">
                  <c:v>3.7120386548566091</c:v>
                </c:pt>
                <c:pt idx="18">
                  <c:v>3.3384854099470962</c:v>
                </c:pt>
                <c:pt idx="19">
                  <c:v>2.9547189135935841</c:v>
                </c:pt>
                <c:pt idx="20">
                  <c:v>2.6446340840363489</c:v>
                </c:pt>
                <c:pt idx="21">
                  <c:v>2.3820441930301675</c:v>
                </c:pt>
                <c:pt idx="22">
                  <c:v>2.1292168780829037</c:v>
                </c:pt>
                <c:pt idx="23">
                  <c:v>1.9535441398046449</c:v>
                </c:pt>
                <c:pt idx="24">
                  <c:v>1.7827589572063232</c:v>
                </c:pt>
                <c:pt idx="25">
                  <c:v>1.6628808142064793</c:v>
                </c:pt>
                <c:pt idx="26">
                  <c:v>1.5720125959528948</c:v>
                </c:pt>
                <c:pt idx="27">
                  <c:v>1.4997539256354606</c:v>
                </c:pt>
                <c:pt idx="28">
                  <c:v>1.4313193654008478</c:v>
                </c:pt>
                <c:pt idx="29">
                  <c:v>1.4242551579379843</c:v>
                </c:pt>
                <c:pt idx="30">
                  <c:v>1.3648213709544743</c:v>
                </c:pt>
                <c:pt idx="31">
                  <c:v>1.3010298511097194</c:v>
                </c:pt>
                <c:pt idx="32">
                  <c:v>1.2411646365783204</c:v>
                </c:pt>
                <c:pt idx="33">
                  <c:v>1.2139973064242686</c:v>
                </c:pt>
                <c:pt idx="34">
                  <c:v>1.1435380330563854</c:v>
                </c:pt>
                <c:pt idx="35">
                  <c:v>1.1088826415830184</c:v>
                </c:pt>
                <c:pt idx="36">
                  <c:v>1.0498222107214137</c:v>
                </c:pt>
                <c:pt idx="37">
                  <c:v>1.0164782516056783</c:v>
                </c:pt>
                <c:pt idx="38">
                  <c:v>1.001740747382609</c:v>
                </c:pt>
                <c:pt idx="39">
                  <c:v>0.99411353023210181</c:v>
                </c:pt>
                <c:pt idx="40">
                  <c:v>0.99688603645794394</c:v>
                </c:pt>
                <c:pt idx="41">
                  <c:v>1.0088258092363507</c:v>
                </c:pt>
                <c:pt idx="42">
                  <c:v>1.0462234285486998</c:v>
                </c:pt>
                <c:pt idx="43">
                  <c:v>1.0704471292528144</c:v>
                </c:pt>
                <c:pt idx="44">
                  <c:v>1.0815028232723323</c:v>
                </c:pt>
                <c:pt idx="45">
                  <c:v>1.0350359824013862</c:v>
                </c:pt>
                <c:pt idx="46">
                  <c:v>0.92118341551764238</c:v>
                </c:pt>
                <c:pt idx="47">
                  <c:v>0.8149755232943281</c:v>
                </c:pt>
                <c:pt idx="48">
                  <c:v>0.6506924925155767</c:v>
                </c:pt>
                <c:pt idx="49">
                  <c:v>0.53678478886196157</c:v>
                </c:pt>
                <c:pt idx="50">
                  <c:v>0.36480500893834283</c:v>
                </c:pt>
                <c:pt idx="51">
                  <c:v>0.27771868283896006</c:v>
                </c:pt>
                <c:pt idx="52">
                  <c:v>0.17967185235016112</c:v>
                </c:pt>
                <c:pt idx="53">
                  <c:v>0.1177748310747186</c:v>
                </c:pt>
                <c:pt idx="54">
                  <c:v>7.3952797362255823E-2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054784"/>
        <c:axId val="128056704"/>
      </c:scatterChart>
      <c:valAx>
        <c:axId val="128046592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Partikeldurchmesser [µm]</a:t>
                </a:r>
              </a:p>
            </c:rich>
          </c:tx>
          <c:layout>
            <c:manualLayout>
              <c:xMode val="edge"/>
              <c:yMode val="edge"/>
              <c:x val="0.45537948290241859"/>
              <c:y val="0.951351351351351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de-DE"/>
          </a:p>
        </c:txPr>
        <c:crossAx val="128048512"/>
        <c:crosses val="autoZero"/>
        <c:crossBetween val="midCat"/>
      </c:valAx>
      <c:valAx>
        <c:axId val="12804851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accent5">
                        <a:lumMod val="75000"/>
                      </a:schemeClr>
                    </a:solidFill>
                  </a:defRPr>
                </a:pPr>
                <a:r>
                  <a:rPr lang="de-DE">
                    <a:solidFill>
                      <a:schemeClr val="accent5">
                        <a:lumMod val="75000"/>
                      </a:schemeClr>
                    </a:solidFill>
                  </a:rPr>
                  <a:t>Q3 Kummuluative Werte [%]</a:t>
                </a:r>
              </a:p>
            </c:rich>
          </c:tx>
          <c:layout>
            <c:manualLayout>
              <c:xMode val="edge"/>
              <c:yMode val="edge"/>
              <c:x val="1.0008340283569641E-2"/>
              <c:y val="0.3094594594594594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5">
                    <a:lumMod val="75000"/>
                  </a:schemeClr>
                </a:solidFill>
              </a:defRPr>
            </a:pPr>
            <a:endParaRPr lang="de-DE"/>
          </a:p>
        </c:txPr>
        <c:crossAx val="128046592"/>
        <c:crossesAt val="0.01"/>
        <c:crossBetween val="midCat"/>
      </c:valAx>
      <c:valAx>
        <c:axId val="128054784"/>
        <c:scaling>
          <c:logBase val="10"/>
          <c:orientation val="minMax"/>
        </c:scaling>
        <c:delete val="1"/>
        <c:axPos val="b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r>
                  <a:rPr lang="de-DE">
                    <a:solidFill>
                      <a:schemeClr val="accent2"/>
                    </a:solidFill>
                  </a:rPr>
                  <a:t>q3 Histogramm</a:t>
                </a:r>
              </a:p>
            </c:rich>
          </c:tx>
          <c:layout>
            <c:manualLayout>
              <c:xMode val="edge"/>
              <c:yMode val="edge"/>
              <c:x val="0.9482902418682233"/>
              <c:y val="0.317567567567567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28056704"/>
        <c:crosses val="autoZero"/>
        <c:crossBetween val="midCat"/>
      </c:valAx>
      <c:valAx>
        <c:axId val="128056704"/>
        <c:scaling>
          <c:orientation val="minMax"/>
          <c:max val="7"/>
          <c:min val="0"/>
        </c:scaling>
        <c:delete val="0"/>
        <c:axPos val="r"/>
        <c:numFmt formatCode="0.00" sourceLinked="1"/>
        <c:majorTickMark val="cross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2"/>
                </a:solidFill>
              </a:defRPr>
            </a:pPr>
            <a:endParaRPr lang="de-DE"/>
          </a:p>
        </c:txPr>
        <c:crossAx val="128054784"/>
        <c:crosses val="max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896580483736431E-2"/>
          <c:y val="7.972972972972972E-2"/>
          <c:w val="0.81567973311092579"/>
          <c:h val="0.80405405405405406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Daten!$C$4:$C$103</c:f>
              <c:numCache>
                <c:formatCode>General</c:formatCode>
                <c:ptCount val="100"/>
                <c:pt idx="0">
                  <c:v>0.27</c:v>
                </c:pt>
                <c:pt idx="1">
                  <c:v>1.21</c:v>
                </c:pt>
                <c:pt idx="2">
                  <c:v>2.0699999999999998</c:v>
                </c:pt>
                <c:pt idx="3">
                  <c:v>5.42</c:v>
                </c:pt>
                <c:pt idx="4">
                  <c:v>9.59</c:v>
                </c:pt>
                <c:pt idx="5">
                  <c:v>13.79</c:v>
                </c:pt>
                <c:pt idx="6">
                  <c:v>18.09</c:v>
                </c:pt>
                <c:pt idx="7">
                  <c:v>22.82</c:v>
                </c:pt>
                <c:pt idx="8">
                  <c:v>27.950000000000003</c:v>
                </c:pt>
                <c:pt idx="9">
                  <c:v>33.42</c:v>
                </c:pt>
                <c:pt idx="10">
                  <c:v>38.690000000000005</c:v>
                </c:pt>
                <c:pt idx="11">
                  <c:v>43.580000000000005</c:v>
                </c:pt>
                <c:pt idx="12">
                  <c:v>47.980000000000004</c:v>
                </c:pt>
                <c:pt idx="13">
                  <c:v>51.949999999999996</c:v>
                </c:pt>
                <c:pt idx="14">
                  <c:v>55.54</c:v>
                </c:pt>
                <c:pt idx="15">
                  <c:v>58.79</c:v>
                </c:pt>
                <c:pt idx="16">
                  <c:v>64.45</c:v>
                </c:pt>
                <c:pt idx="17">
                  <c:v>69.150000000000006</c:v>
                </c:pt>
                <c:pt idx="18">
                  <c:v>73.070000000000007</c:v>
                </c:pt>
                <c:pt idx="19">
                  <c:v>76.319999999999993</c:v>
                </c:pt>
                <c:pt idx="20">
                  <c:v>79.02</c:v>
                </c:pt>
                <c:pt idx="21">
                  <c:v>81.27</c:v>
                </c:pt>
                <c:pt idx="22">
                  <c:v>83.14</c:v>
                </c:pt>
                <c:pt idx="23">
                  <c:v>84.69</c:v>
                </c:pt>
                <c:pt idx="24">
                  <c:v>85.97</c:v>
                </c:pt>
                <c:pt idx="25">
                  <c:v>87.06</c:v>
                </c:pt>
                <c:pt idx="26">
                  <c:v>88.01</c:v>
                </c:pt>
                <c:pt idx="27">
                  <c:v>88.84</c:v>
                </c:pt>
                <c:pt idx="28">
                  <c:v>89.58</c:v>
                </c:pt>
                <c:pt idx="29">
                  <c:v>90.59</c:v>
                </c:pt>
                <c:pt idx="30">
                  <c:v>91.47999999999999</c:v>
                </c:pt>
                <c:pt idx="31">
                  <c:v>92.53</c:v>
                </c:pt>
                <c:pt idx="32">
                  <c:v>93.22</c:v>
                </c:pt>
                <c:pt idx="33">
                  <c:v>93.86</c:v>
                </c:pt>
                <c:pt idx="34">
                  <c:v>94.65</c:v>
                </c:pt>
                <c:pt idx="35">
                  <c:v>95.58</c:v>
                </c:pt>
                <c:pt idx="36">
                  <c:v>96.419999999999987</c:v>
                </c:pt>
                <c:pt idx="37">
                  <c:v>97.18</c:v>
                </c:pt>
                <c:pt idx="38">
                  <c:v>97.84</c:v>
                </c:pt>
                <c:pt idx="39">
                  <c:v>98.41</c:v>
                </c:pt>
                <c:pt idx="40">
                  <c:v>98.88</c:v>
                </c:pt>
                <c:pt idx="41">
                  <c:v>99.539999999999992</c:v>
                </c:pt>
                <c:pt idx="42">
                  <c:v>99.86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 formatCode="#,##0.00">
                  <c:v>100</c:v>
                </c:pt>
                <c:pt idx="68" formatCode="#,##0.00">
                  <c:v>100</c:v>
                </c:pt>
                <c:pt idx="69" formatCode="#,##0.00">
                  <c:v>100</c:v>
                </c:pt>
                <c:pt idx="70" formatCode="#,##0.00">
                  <c:v>100</c:v>
                </c:pt>
                <c:pt idx="71" formatCode="#,##0.00">
                  <c:v>100</c:v>
                </c:pt>
                <c:pt idx="72" formatCode="#,##0.00">
                  <c:v>100</c:v>
                </c:pt>
                <c:pt idx="73" formatCode="#,##0.00">
                  <c:v>100</c:v>
                </c:pt>
                <c:pt idx="74" formatCode="#,##0.00">
                  <c:v>100</c:v>
                </c:pt>
                <c:pt idx="75" formatCode="#,##0.00">
                  <c:v>100</c:v>
                </c:pt>
                <c:pt idx="76" formatCode="#,##0.00">
                  <c:v>100</c:v>
                </c:pt>
                <c:pt idx="77" formatCode="#,##0.00">
                  <c:v>100</c:v>
                </c:pt>
                <c:pt idx="78" formatCode="#,##0.00">
                  <c:v>100</c:v>
                </c:pt>
                <c:pt idx="79" formatCode="#,##0.00">
                  <c:v>100</c:v>
                </c:pt>
                <c:pt idx="80" formatCode="#,##0.00">
                  <c:v>100</c:v>
                </c:pt>
                <c:pt idx="81" formatCode="#,##0.00">
                  <c:v>100</c:v>
                </c:pt>
                <c:pt idx="82" formatCode="#,##0.00">
                  <c:v>100</c:v>
                </c:pt>
                <c:pt idx="83" formatCode="#,##0.00">
                  <c:v>100</c:v>
                </c:pt>
                <c:pt idx="84" formatCode="#,##0.00">
                  <c:v>100</c:v>
                </c:pt>
                <c:pt idx="85" formatCode="#,##0.00">
                  <c:v>100</c:v>
                </c:pt>
                <c:pt idx="86" formatCode="#,##0.00">
                  <c:v>100</c:v>
                </c:pt>
                <c:pt idx="87" formatCode="#,##0.00">
                  <c:v>100</c:v>
                </c:pt>
                <c:pt idx="88" formatCode="#,##0.00">
                  <c:v>100</c:v>
                </c:pt>
                <c:pt idx="89" formatCode="#,##0.00">
                  <c:v>100</c:v>
                </c:pt>
                <c:pt idx="90" formatCode="#,##0.00">
                  <c:v>100</c:v>
                </c:pt>
                <c:pt idx="91" formatCode="#,##0.00">
                  <c:v>100</c:v>
                </c:pt>
                <c:pt idx="92" formatCode="#,##0.00">
                  <c:v>100</c:v>
                </c:pt>
                <c:pt idx="93" formatCode="#,##0.00">
                  <c:v>100</c:v>
                </c:pt>
                <c:pt idx="94" formatCode="#,##0.00">
                  <c:v>100</c:v>
                </c:pt>
                <c:pt idx="95" formatCode="#,##0.00">
                  <c:v>100</c:v>
                </c:pt>
                <c:pt idx="96" formatCode="#,##0.00">
                  <c:v>100</c:v>
                </c:pt>
                <c:pt idx="97" formatCode="#,##0.00">
                  <c:v>100</c:v>
                </c:pt>
                <c:pt idx="98" formatCode="#,##0.00">
                  <c:v>100</c:v>
                </c:pt>
                <c:pt idx="99" formatCode="#,##0.00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332544"/>
        <c:axId val="128334464"/>
      </c:scatterChart>
      <c:scatterChart>
        <c:scatterStyle val="lineMarker"/>
        <c:varyColors val="0"/>
        <c:ser>
          <c:idx val="1"/>
          <c:order val="1"/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Daten!$E$4:$E$103</c:f>
              <c:numCache>
                <c:formatCode>0.00</c:formatCode>
                <c:ptCount val="100"/>
                <c:pt idx="0">
                  <c:v>0</c:v>
                </c:pt>
                <c:pt idx="1">
                  <c:v>0.18311890745483883</c:v>
                </c:pt>
                <c:pt idx="2">
                  <c:v>0.26285796592888883</c:v>
                </c:pt>
                <c:pt idx="3">
                  <c:v>0.52688354968706541</c:v>
                </c:pt>
                <c:pt idx="4">
                  <c:v>1.1211865026359549</c:v>
                </c:pt>
                <c:pt idx="5">
                  <c:v>1.5915921372188602</c:v>
                </c:pt>
                <c:pt idx="6">
                  <c:v>2.1007743604814935</c:v>
                </c:pt>
                <c:pt idx="7">
                  <c:v>2.8282540227604298</c:v>
                </c:pt>
                <c:pt idx="8">
                  <c:v>3.6279994623672227</c:v>
                </c:pt>
                <c:pt idx="9">
                  <c:v>4.4657997108385681</c:v>
                </c:pt>
                <c:pt idx="10">
                  <c:v>4.8777907431199248</c:v>
                </c:pt>
                <c:pt idx="11">
                  <c:v>5.0597174468005059</c:v>
                </c:pt>
                <c:pt idx="12">
                  <c:v>5.0327885129066647</c:v>
                </c:pt>
                <c:pt idx="13">
                  <c:v>4.9740455550208011</c:v>
                </c:pt>
                <c:pt idx="14">
                  <c:v>4.889539629322571</c:v>
                </c:pt>
                <c:pt idx="15">
                  <c:v>4.780944746935897</c:v>
                </c:pt>
                <c:pt idx="16">
                  <c:v>4.620918896407006</c:v>
                </c:pt>
                <c:pt idx="17">
                  <c:v>4.3502118581904456</c:v>
                </c:pt>
                <c:pt idx="18">
                  <c:v>4.0560516137950895</c:v>
                </c:pt>
                <c:pt idx="19">
                  <c:v>3.717400606124226</c:v>
                </c:pt>
                <c:pt idx="20">
                  <c:v>3.3828521406942582</c:v>
                </c:pt>
                <c:pt idx="21">
                  <c:v>3.0644746980433912</c:v>
                </c:pt>
                <c:pt idx="22">
                  <c:v>2.7508820543908148</c:v>
                </c:pt>
                <c:pt idx="23">
                  <c:v>2.4491916536364822</c:v>
                </c:pt>
                <c:pt idx="24">
                  <c:v>2.1621521574284936</c:v>
                </c:pt>
                <c:pt idx="25">
                  <c:v>1.9600752678162854</c:v>
                </c:pt>
                <c:pt idx="26">
                  <c:v>1.811918795519301</c:v>
                </c:pt>
                <c:pt idx="27">
                  <c:v>1.6735524797332495</c:v>
                </c:pt>
                <c:pt idx="28">
                  <c:v>1.5727743576477864</c:v>
                </c:pt>
                <c:pt idx="29">
                  <c:v>1.5224893967846536</c:v>
                </c:pt>
                <c:pt idx="30">
                  <c:v>1.4386643780991271</c:v>
                </c:pt>
                <c:pt idx="31">
                  <c:v>1.3728222876694953</c:v>
                </c:pt>
                <c:pt idx="32">
                  <c:v>1.2909442988819071</c:v>
                </c:pt>
                <c:pt idx="33">
                  <c:v>1.2671873176219361</c:v>
                </c:pt>
                <c:pt idx="34">
                  <c:v>1.2482976815308644</c:v>
                </c:pt>
                <c:pt idx="35">
                  <c:v>1.2666495418579282</c:v>
                </c:pt>
                <c:pt idx="36">
                  <c:v>1.2356903345926464</c:v>
                </c:pt>
                <c:pt idx="37">
                  <c:v>1.2008939721056628</c:v>
                </c:pt>
                <c:pt idx="38">
                  <c:v>1.1148597061740602</c:v>
                </c:pt>
                <c:pt idx="39">
                  <c:v>1.0249934886745558</c:v>
                </c:pt>
                <c:pt idx="40">
                  <c:v>0.89642298304638601</c:v>
                </c:pt>
                <c:pt idx="41">
                  <c:v>0.68290664926141431</c:v>
                </c:pt>
                <c:pt idx="42">
                  <c:v>0.36602098275685691</c:v>
                </c:pt>
                <c:pt idx="43">
                  <c:v>0.17540714803599911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344832"/>
        <c:axId val="128346752"/>
      </c:scatterChart>
      <c:valAx>
        <c:axId val="128332544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Partikeldurchmesser [µm]</a:t>
                </a:r>
              </a:p>
            </c:rich>
          </c:tx>
          <c:layout>
            <c:manualLayout>
              <c:xMode val="edge"/>
              <c:yMode val="edge"/>
              <c:x val="0.45537948290241859"/>
              <c:y val="0.951351351351351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de-DE"/>
          </a:p>
        </c:txPr>
        <c:crossAx val="128334464"/>
        <c:crosses val="autoZero"/>
        <c:crossBetween val="midCat"/>
      </c:valAx>
      <c:valAx>
        <c:axId val="128334464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accent5">
                        <a:lumMod val="75000"/>
                      </a:schemeClr>
                    </a:solidFill>
                  </a:defRPr>
                </a:pPr>
                <a:r>
                  <a:rPr lang="de-DE">
                    <a:solidFill>
                      <a:schemeClr val="accent5">
                        <a:lumMod val="75000"/>
                      </a:schemeClr>
                    </a:solidFill>
                  </a:rPr>
                  <a:t>Q3 Kummuluative Werte [%]</a:t>
                </a:r>
              </a:p>
            </c:rich>
          </c:tx>
          <c:layout>
            <c:manualLayout>
              <c:xMode val="edge"/>
              <c:yMode val="edge"/>
              <c:x val="1.0008340283569641E-2"/>
              <c:y val="0.3094594594594594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5">
                    <a:lumMod val="75000"/>
                  </a:schemeClr>
                </a:solidFill>
              </a:defRPr>
            </a:pPr>
            <a:endParaRPr lang="de-DE"/>
          </a:p>
        </c:txPr>
        <c:crossAx val="128332544"/>
        <c:crossesAt val="0.01"/>
        <c:crossBetween val="midCat"/>
      </c:valAx>
      <c:valAx>
        <c:axId val="128344832"/>
        <c:scaling>
          <c:logBase val="10"/>
          <c:orientation val="minMax"/>
        </c:scaling>
        <c:delete val="1"/>
        <c:axPos val="b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r>
                  <a:rPr lang="de-DE">
                    <a:solidFill>
                      <a:schemeClr val="accent2"/>
                    </a:solidFill>
                  </a:rPr>
                  <a:t>q3 Histogramm</a:t>
                </a:r>
              </a:p>
            </c:rich>
          </c:tx>
          <c:layout>
            <c:manualLayout>
              <c:xMode val="edge"/>
              <c:yMode val="edge"/>
              <c:x val="0.9482902418682233"/>
              <c:y val="0.317567567567567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28346752"/>
        <c:crosses val="autoZero"/>
        <c:crossBetween val="midCat"/>
      </c:valAx>
      <c:valAx>
        <c:axId val="128346752"/>
        <c:scaling>
          <c:orientation val="minMax"/>
          <c:max val="7"/>
          <c:min val="0"/>
        </c:scaling>
        <c:delete val="0"/>
        <c:axPos val="r"/>
        <c:numFmt formatCode="0.00" sourceLinked="1"/>
        <c:majorTickMark val="cross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2"/>
                </a:solidFill>
              </a:defRPr>
            </a:pPr>
            <a:endParaRPr lang="de-DE"/>
          </a:p>
        </c:txPr>
        <c:crossAx val="128344832"/>
        <c:crosses val="max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896580483736431E-2"/>
          <c:y val="7.972972972972972E-2"/>
          <c:w val="0.81567973311092579"/>
          <c:h val="0.80405405405405406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Daten!$C$4:$C$103</c:f>
              <c:numCache>
                <c:formatCode>General</c:formatCode>
                <c:ptCount val="100"/>
                <c:pt idx="0">
                  <c:v>0.15</c:v>
                </c:pt>
                <c:pt idx="1">
                  <c:v>1.1900000000000002</c:v>
                </c:pt>
                <c:pt idx="2">
                  <c:v>2.34</c:v>
                </c:pt>
                <c:pt idx="3">
                  <c:v>6.8199999999999994</c:v>
                </c:pt>
                <c:pt idx="4">
                  <c:v>12.45</c:v>
                </c:pt>
                <c:pt idx="5">
                  <c:v>18.990000000000002</c:v>
                </c:pt>
                <c:pt idx="6">
                  <c:v>26.090000000000003</c:v>
                </c:pt>
                <c:pt idx="7">
                  <c:v>33.18</c:v>
                </c:pt>
                <c:pt idx="8">
                  <c:v>40.020000000000003</c:v>
                </c:pt>
                <c:pt idx="9">
                  <c:v>46.44</c:v>
                </c:pt>
                <c:pt idx="10">
                  <c:v>52.26</c:v>
                </c:pt>
                <c:pt idx="11">
                  <c:v>57.42</c:v>
                </c:pt>
                <c:pt idx="12">
                  <c:v>61.919999999999995</c:v>
                </c:pt>
                <c:pt idx="13">
                  <c:v>65.849999999999994</c:v>
                </c:pt>
                <c:pt idx="14">
                  <c:v>69.28</c:v>
                </c:pt>
                <c:pt idx="15">
                  <c:v>72.28</c:v>
                </c:pt>
                <c:pt idx="16">
                  <c:v>77.2</c:v>
                </c:pt>
                <c:pt idx="17">
                  <c:v>81.010000000000005</c:v>
                </c:pt>
                <c:pt idx="18">
                  <c:v>84</c:v>
                </c:pt>
                <c:pt idx="19">
                  <c:v>86.36</c:v>
                </c:pt>
                <c:pt idx="20">
                  <c:v>88.27000000000001</c:v>
                </c:pt>
                <c:pt idx="21">
                  <c:v>89.84</c:v>
                </c:pt>
                <c:pt idx="22">
                  <c:v>91.16</c:v>
                </c:pt>
                <c:pt idx="23">
                  <c:v>92.27</c:v>
                </c:pt>
                <c:pt idx="24">
                  <c:v>93.24</c:v>
                </c:pt>
                <c:pt idx="25">
                  <c:v>94.08</c:v>
                </c:pt>
                <c:pt idx="26">
                  <c:v>94.83</c:v>
                </c:pt>
                <c:pt idx="27">
                  <c:v>95.49</c:v>
                </c:pt>
                <c:pt idx="28">
                  <c:v>96.09</c:v>
                </c:pt>
                <c:pt idx="29">
                  <c:v>96.899999999999991</c:v>
                </c:pt>
                <c:pt idx="30">
                  <c:v>97.58</c:v>
                </c:pt>
                <c:pt idx="31">
                  <c:v>98.33</c:v>
                </c:pt>
                <c:pt idx="32">
                  <c:v>98.77</c:v>
                </c:pt>
                <c:pt idx="33">
                  <c:v>99.13</c:v>
                </c:pt>
                <c:pt idx="34">
                  <c:v>99.48</c:v>
                </c:pt>
                <c:pt idx="35">
                  <c:v>99.74</c:v>
                </c:pt>
                <c:pt idx="36">
                  <c:v>99.89</c:v>
                </c:pt>
                <c:pt idx="37">
                  <c:v>99.960000000000008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 formatCode="#,##0.00">
                  <c:v>100</c:v>
                </c:pt>
                <c:pt idx="68" formatCode="#,##0.00">
                  <c:v>100</c:v>
                </c:pt>
                <c:pt idx="69" formatCode="#,##0.00">
                  <c:v>100</c:v>
                </c:pt>
                <c:pt idx="70" formatCode="#,##0.00">
                  <c:v>100</c:v>
                </c:pt>
                <c:pt idx="71" formatCode="#,##0.00">
                  <c:v>100</c:v>
                </c:pt>
                <c:pt idx="72" formatCode="#,##0.00">
                  <c:v>100</c:v>
                </c:pt>
                <c:pt idx="73" formatCode="#,##0.00">
                  <c:v>100</c:v>
                </c:pt>
                <c:pt idx="74" formatCode="#,##0.00">
                  <c:v>100</c:v>
                </c:pt>
                <c:pt idx="75" formatCode="#,##0.00">
                  <c:v>100</c:v>
                </c:pt>
                <c:pt idx="76" formatCode="#,##0.00">
                  <c:v>100</c:v>
                </c:pt>
                <c:pt idx="77" formatCode="#,##0.00">
                  <c:v>100</c:v>
                </c:pt>
                <c:pt idx="78" formatCode="#,##0.00">
                  <c:v>100</c:v>
                </c:pt>
                <c:pt idx="79" formatCode="#,##0.00">
                  <c:v>100</c:v>
                </c:pt>
                <c:pt idx="80" formatCode="#,##0.00">
                  <c:v>100</c:v>
                </c:pt>
                <c:pt idx="81" formatCode="#,##0.00">
                  <c:v>100</c:v>
                </c:pt>
                <c:pt idx="82" formatCode="#,##0.00">
                  <c:v>100</c:v>
                </c:pt>
                <c:pt idx="83" formatCode="#,##0.00">
                  <c:v>100</c:v>
                </c:pt>
                <c:pt idx="84" formatCode="#,##0.00">
                  <c:v>100</c:v>
                </c:pt>
                <c:pt idx="85" formatCode="#,##0.00">
                  <c:v>100</c:v>
                </c:pt>
                <c:pt idx="86" formatCode="#,##0.00">
                  <c:v>100</c:v>
                </c:pt>
                <c:pt idx="87" formatCode="#,##0.00">
                  <c:v>100</c:v>
                </c:pt>
                <c:pt idx="88" formatCode="#,##0.00">
                  <c:v>100</c:v>
                </c:pt>
                <c:pt idx="89" formatCode="#,##0.00">
                  <c:v>100</c:v>
                </c:pt>
                <c:pt idx="90" formatCode="#,##0.00">
                  <c:v>100</c:v>
                </c:pt>
                <c:pt idx="91" formatCode="#,##0.00">
                  <c:v>100</c:v>
                </c:pt>
                <c:pt idx="92" formatCode="#,##0.00">
                  <c:v>100</c:v>
                </c:pt>
                <c:pt idx="93" formatCode="#,##0.00">
                  <c:v>100</c:v>
                </c:pt>
                <c:pt idx="94" formatCode="#,##0.00">
                  <c:v>100</c:v>
                </c:pt>
                <c:pt idx="95" formatCode="#,##0.00">
                  <c:v>100</c:v>
                </c:pt>
                <c:pt idx="96" formatCode="#,##0.00">
                  <c:v>100</c:v>
                </c:pt>
                <c:pt idx="97" formatCode="#,##0.00">
                  <c:v>100</c:v>
                </c:pt>
                <c:pt idx="98" formatCode="#,##0.00">
                  <c:v>100</c:v>
                </c:pt>
                <c:pt idx="99" formatCode="#,##0.00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376832"/>
        <c:axId val="128378752"/>
      </c:scatterChart>
      <c:scatterChart>
        <c:scatterStyle val="lineMarker"/>
        <c:varyColors val="0"/>
        <c:ser>
          <c:idx val="1"/>
          <c:order val="1"/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Daten!$E$4:$E$103</c:f>
              <c:numCache>
                <c:formatCode>0.00</c:formatCode>
                <c:ptCount val="100"/>
                <c:pt idx="0">
                  <c:v>0</c:v>
                </c:pt>
                <c:pt idx="1">
                  <c:v>0.23072172340451999</c:v>
                </c:pt>
                <c:pt idx="2">
                  <c:v>0.40028594828982461</c:v>
                </c:pt>
                <c:pt idx="3">
                  <c:v>0.80241245114693316</c:v>
                </c:pt>
                <c:pt idx="4">
                  <c:v>1.7238521449741318</c:v>
                </c:pt>
                <c:pt idx="5">
                  <c:v>2.8223447104711479</c:v>
                </c:pt>
                <c:pt idx="6">
                  <c:v>3.9502002693338265</c:v>
                </c:pt>
                <c:pt idx="7">
                  <c:v>4.8278450261419081</c:v>
                </c:pt>
                <c:pt idx="8">
                  <c:v>5.5087842472954707</c:v>
                </c:pt>
                <c:pt idx="9">
                  <c:v>5.9689337114801821</c:v>
                </c:pt>
                <c:pt idx="10">
                  <c:v>6.1345872470472154</c:v>
                </c:pt>
                <c:pt idx="11">
                  <c:v>6.0801867728443826</c:v>
                </c:pt>
                <c:pt idx="12">
                  <c:v>5.8616290521786203</c:v>
                </c:pt>
                <c:pt idx="13">
                  <c:v>5.6074010019673608</c:v>
                </c:pt>
                <c:pt idx="14">
                  <c:v>5.3200713234653163</c:v>
                </c:pt>
                <c:pt idx="15">
                  <c:v>5.0257563630765425</c:v>
                </c:pt>
                <c:pt idx="16">
                  <c:v>4.5743230312278085</c:v>
                </c:pt>
                <c:pt idx="17">
                  <c:v>4.0159411359535913</c:v>
                </c:pt>
                <c:pt idx="18">
                  <c:v>3.523209002093926</c:v>
                </c:pt>
                <c:pt idx="19">
                  <c:v>3.0740987918092366</c:v>
                </c:pt>
                <c:pt idx="20">
                  <c:v>2.7252254233480206</c:v>
                </c:pt>
                <c:pt idx="21">
                  <c:v>2.4351346874170536</c:v>
                </c:pt>
                <c:pt idx="22">
                  <c:v>2.2113327997536674</c:v>
                </c:pt>
                <c:pt idx="23">
                  <c:v>1.9973945669210444</c:v>
                </c:pt>
                <c:pt idx="24">
                  <c:v>1.8659406705750166</c:v>
                </c:pt>
                <c:pt idx="25">
                  <c:v>1.7201857661977877</c:v>
                </c:pt>
                <c:pt idx="26">
                  <c:v>1.6290191923851043</c:v>
                </c:pt>
                <c:pt idx="27">
                  <c:v>1.5154966881648344</c:v>
                </c:pt>
                <c:pt idx="28">
                  <c:v>1.4522312011866796</c:v>
                </c:pt>
                <c:pt idx="29">
                  <c:v>1.3904895669817854</c:v>
                </c:pt>
                <c:pt idx="30">
                  <c:v>1.2517805790200875</c:v>
                </c:pt>
                <c:pt idx="31">
                  <c:v>1.1166989260141063</c:v>
                </c:pt>
                <c:pt idx="32">
                  <c:v>0.93747760639964173</c:v>
                </c:pt>
                <c:pt idx="33">
                  <c:v>0.81173291646609069</c:v>
                </c:pt>
                <c:pt idx="34">
                  <c:v>0.62980909767782245</c:v>
                </c:pt>
                <c:pt idx="35">
                  <c:v>0.40327071256587022</c:v>
                </c:pt>
                <c:pt idx="36">
                  <c:v>0.25128781815383666</c:v>
                </c:pt>
                <c:pt idx="37">
                  <c:v>0.12596181953557473</c:v>
                </c:pt>
                <c:pt idx="38">
                  <c:v>7.6946007034006086E-2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389120"/>
        <c:axId val="128391040"/>
      </c:scatterChart>
      <c:valAx>
        <c:axId val="128376832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Partikeldurchmesser [µm]</a:t>
                </a:r>
              </a:p>
            </c:rich>
          </c:tx>
          <c:layout>
            <c:manualLayout>
              <c:xMode val="edge"/>
              <c:yMode val="edge"/>
              <c:x val="0.45537948290241859"/>
              <c:y val="0.951351351351351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de-DE"/>
          </a:p>
        </c:txPr>
        <c:crossAx val="128378752"/>
        <c:crosses val="autoZero"/>
        <c:crossBetween val="midCat"/>
      </c:valAx>
      <c:valAx>
        <c:axId val="12837875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accent5">
                        <a:lumMod val="75000"/>
                      </a:schemeClr>
                    </a:solidFill>
                  </a:defRPr>
                </a:pPr>
                <a:r>
                  <a:rPr lang="de-DE">
                    <a:solidFill>
                      <a:schemeClr val="accent5">
                        <a:lumMod val="75000"/>
                      </a:schemeClr>
                    </a:solidFill>
                  </a:rPr>
                  <a:t>Q3 Kummuluative Werte [%]</a:t>
                </a:r>
              </a:p>
            </c:rich>
          </c:tx>
          <c:layout>
            <c:manualLayout>
              <c:xMode val="edge"/>
              <c:yMode val="edge"/>
              <c:x val="1.0008340283569641E-2"/>
              <c:y val="0.3094594594594594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5">
                    <a:lumMod val="75000"/>
                  </a:schemeClr>
                </a:solidFill>
              </a:defRPr>
            </a:pPr>
            <a:endParaRPr lang="de-DE"/>
          </a:p>
        </c:txPr>
        <c:crossAx val="128376832"/>
        <c:crossesAt val="0.01"/>
        <c:crossBetween val="midCat"/>
      </c:valAx>
      <c:valAx>
        <c:axId val="128389120"/>
        <c:scaling>
          <c:logBase val="10"/>
          <c:orientation val="minMax"/>
        </c:scaling>
        <c:delete val="1"/>
        <c:axPos val="b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r>
                  <a:rPr lang="de-DE">
                    <a:solidFill>
                      <a:schemeClr val="accent2"/>
                    </a:solidFill>
                  </a:rPr>
                  <a:t>q3 Histogramm</a:t>
                </a:r>
              </a:p>
            </c:rich>
          </c:tx>
          <c:layout>
            <c:manualLayout>
              <c:xMode val="edge"/>
              <c:yMode val="edge"/>
              <c:x val="0.9482902418682233"/>
              <c:y val="0.317567567567567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28391040"/>
        <c:crosses val="autoZero"/>
        <c:crossBetween val="midCat"/>
      </c:valAx>
      <c:valAx>
        <c:axId val="128391040"/>
        <c:scaling>
          <c:orientation val="minMax"/>
          <c:min val="0"/>
        </c:scaling>
        <c:delete val="0"/>
        <c:axPos val="r"/>
        <c:numFmt formatCode="0.00" sourceLinked="1"/>
        <c:majorTickMark val="cross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2"/>
                </a:solidFill>
              </a:defRPr>
            </a:pPr>
            <a:endParaRPr lang="de-DE"/>
          </a:p>
        </c:txPr>
        <c:crossAx val="128389120"/>
        <c:crosses val="max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de-DE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5896580483736431E-2"/>
          <c:y val="7.972972972972972E-2"/>
          <c:w val="0.81567973311092579"/>
          <c:h val="0.80405405405405406"/>
        </c:manualLayout>
      </c:layout>
      <c:scatterChart>
        <c:scatterStyle val="smoothMarker"/>
        <c:varyColors val="0"/>
        <c:ser>
          <c:idx val="0"/>
          <c:order val="0"/>
          <c:marker>
            <c:symbol val="none"/>
          </c:marker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Daten!$C$4:$C$103</c:f>
              <c:numCache>
                <c:formatCode>General</c:formatCode>
                <c:ptCount val="100"/>
                <c:pt idx="0">
                  <c:v>0.33</c:v>
                </c:pt>
                <c:pt idx="1">
                  <c:v>1.9300000000000002</c:v>
                </c:pt>
                <c:pt idx="2">
                  <c:v>3.5900000000000003</c:v>
                </c:pt>
                <c:pt idx="3">
                  <c:v>9.4700000000000006</c:v>
                </c:pt>
                <c:pt idx="4">
                  <c:v>16.28</c:v>
                </c:pt>
                <c:pt idx="5">
                  <c:v>23.75</c:v>
                </c:pt>
                <c:pt idx="6">
                  <c:v>31.5</c:v>
                </c:pt>
                <c:pt idx="7">
                  <c:v>38.909999999999997</c:v>
                </c:pt>
                <c:pt idx="8">
                  <c:v>45.75</c:v>
                </c:pt>
                <c:pt idx="9">
                  <c:v>51.949999999999996</c:v>
                </c:pt>
                <c:pt idx="10">
                  <c:v>57.45</c:v>
                </c:pt>
                <c:pt idx="11">
                  <c:v>62.28</c:v>
                </c:pt>
                <c:pt idx="12">
                  <c:v>66.47999999999999</c:v>
                </c:pt>
                <c:pt idx="13">
                  <c:v>70.13000000000001</c:v>
                </c:pt>
                <c:pt idx="14">
                  <c:v>73.3</c:v>
                </c:pt>
                <c:pt idx="15">
                  <c:v>76.06</c:v>
                </c:pt>
                <c:pt idx="16">
                  <c:v>80.540000000000006</c:v>
                </c:pt>
                <c:pt idx="17">
                  <c:v>83.960000000000008</c:v>
                </c:pt>
                <c:pt idx="18">
                  <c:v>86.61</c:v>
                </c:pt>
                <c:pt idx="19">
                  <c:v>88.660000000000011</c:v>
                </c:pt>
                <c:pt idx="20">
                  <c:v>90.31</c:v>
                </c:pt>
                <c:pt idx="21">
                  <c:v>91.64</c:v>
                </c:pt>
                <c:pt idx="22">
                  <c:v>92.74</c:v>
                </c:pt>
                <c:pt idx="23">
                  <c:v>93.67</c:v>
                </c:pt>
                <c:pt idx="24">
                  <c:v>94.46</c:v>
                </c:pt>
                <c:pt idx="25">
                  <c:v>95.14</c:v>
                </c:pt>
                <c:pt idx="26">
                  <c:v>95.740000000000009</c:v>
                </c:pt>
                <c:pt idx="27">
                  <c:v>96.28</c:v>
                </c:pt>
                <c:pt idx="28">
                  <c:v>96.76</c:v>
                </c:pt>
                <c:pt idx="29">
                  <c:v>97.41</c:v>
                </c:pt>
                <c:pt idx="30">
                  <c:v>97.97</c:v>
                </c:pt>
                <c:pt idx="31">
                  <c:v>98.59</c:v>
                </c:pt>
                <c:pt idx="32">
                  <c:v>98.960000000000008</c:v>
                </c:pt>
                <c:pt idx="33">
                  <c:v>99.25</c:v>
                </c:pt>
                <c:pt idx="34">
                  <c:v>99.550000000000011</c:v>
                </c:pt>
                <c:pt idx="35">
                  <c:v>99.78</c:v>
                </c:pt>
                <c:pt idx="36">
                  <c:v>99.9</c:v>
                </c:pt>
                <c:pt idx="37">
                  <c:v>99.97</c:v>
                </c:pt>
                <c:pt idx="38">
                  <c:v>100</c:v>
                </c:pt>
                <c:pt idx="39">
                  <c:v>100</c:v>
                </c:pt>
                <c:pt idx="40">
                  <c:v>100</c:v>
                </c:pt>
                <c:pt idx="41">
                  <c:v>100</c:v>
                </c:pt>
                <c:pt idx="42">
                  <c:v>100</c:v>
                </c:pt>
                <c:pt idx="43">
                  <c:v>100</c:v>
                </c:pt>
                <c:pt idx="44">
                  <c:v>100</c:v>
                </c:pt>
                <c:pt idx="45">
                  <c:v>100</c:v>
                </c:pt>
                <c:pt idx="46">
                  <c:v>100</c:v>
                </c:pt>
                <c:pt idx="47">
                  <c:v>100</c:v>
                </c:pt>
                <c:pt idx="48">
                  <c:v>100</c:v>
                </c:pt>
                <c:pt idx="49">
                  <c:v>100</c:v>
                </c:pt>
                <c:pt idx="50">
                  <c:v>100</c:v>
                </c:pt>
                <c:pt idx="51">
                  <c:v>100</c:v>
                </c:pt>
                <c:pt idx="52">
                  <c:v>100</c:v>
                </c:pt>
                <c:pt idx="53">
                  <c:v>100</c:v>
                </c:pt>
                <c:pt idx="54">
                  <c:v>100</c:v>
                </c:pt>
                <c:pt idx="55">
                  <c:v>100</c:v>
                </c:pt>
                <c:pt idx="56">
                  <c:v>100</c:v>
                </c:pt>
                <c:pt idx="57">
                  <c:v>100</c:v>
                </c:pt>
                <c:pt idx="58">
                  <c:v>100</c:v>
                </c:pt>
                <c:pt idx="59">
                  <c:v>100</c:v>
                </c:pt>
                <c:pt idx="60">
                  <c:v>100</c:v>
                </c:pt>
                <c:pt idx="61">
                  <c:v>100</c:v>
                </c:pt>
                <c:pt idx="62">
                  <c:v>100</c:v>
                </c:pt>
                <c:pt idx="63">
                  <c:v>100</c:v>
                </c:pt>
                <c:pt idx="64">
                  <c:v>100</c:v>
                </c:pt>
                <c:pt idx="65">
                  <c:v>100</c:v>
                </c:pt>
                <c:pt idx="66">
                  <c:v>100</c:v>
                </c:pt>
                <c:pt idx="67" formatCode="#,##0.00">
                  <c:v>100</c:v>
                </c:pt>
                <c:pt idx="68" formatCode="#,##0.00">
                  <c:v>100</c:v>
                </c:pt>
                <c:pt idx="69" formatCode="#,##0.00">
                  <c:v>100</c:v>
                </c:pt>
                <c:pt idx="70" formatCode="#,##0.00">
                  <c:v>100</c:v>
                </c:pt>
                <c:pt idx="71" formatCode="#,##0.00">
                  <c:v>100</c:v>
                </c:pt>
                <c:pt idx="72" formatCode="#,##0.00">
                  <c:v>100</c:v>
                </c:pt>
                <c:pt idx="73" formatCode="#,##0.00">
                  <c:v>100</c:v>
                </c:pt>
                <c:pt idx="74" formatCode="#,##0.00">
                  <c:v>100</c:v>
                </c:pt>
                <c:pt idx="75" formatCode="#,##0.00">
                  <c:v>100</c:v>
                </c:pt>
                <c:pt idx="76" formatCode="#,##0.00">
                  <c:v>100</c:v>
                </c:pt>
                <c:pt idx="77" formatCode="#,##0.00">
                  <c:v>100</c:v>
                </c:pt>
                <c:pt idx="78" formatCode="#,##0.00">
                  <c:v>100</c:v>
                </c:pt>
                <c:pt idx="79" formatCode="#,##0.00">
                  <c:v>100</c:v>
                </c:pt>
                <c:pt idx="80" formatCode="#,##0.00">
                  <c:v>100</c:v>
                </c:pt>
                <c:pt idx="81" formatCode="#,##0.00">
                  <c:v>100</c:v>
                </c:pt>
                <c:pt idx="82" formatCode="#,##0.00">
                  <c:v>100</c:v>
                </c:pt>
                <c:pt idx="83" formatCode="#,##0.00">
                  <c:v>100</c:v>
                </c:pt>
                <c:pt idx="84" formatCode="#,##0.00">
                  <c:v>100</c:v>
                </c:pt>
                <c:pt idx="85" formatCode="#,##0.00">
                  <c:v>100</c:v>
                </c:pt>
                <c:pt idx="86" formatCode="#,##0.00">
                  <c:v>100</c:v>
                </c:pt>
                <c:pt idx="87" formatCode="#,##0.00">
                  <c:v>100</c:v>
                </c:pt>
                <c:pt idx="88" formatCode="#,##0.00">
                  <c:v>100</c:v>
                </c:pt>
                <c:pt idx="89" formatCode="#,##0.00">
                  <c:v>100</c:v>
                </c:pt>
                <c:pt idx="90" formatCode="#,##0.00">
                  <c:v>100</c:v>
                </c:pt>
                <c:pt idx="91" formatCode="#,##0.00">
                  <c:v>100</c:v>
                </c:pt>
                <c:pt idx="92" formatCode="#,##0.00">
                  <c:v>100</c:v>
                </c:pt>
                <c:pt idx="93" formatCode="#,##0.00">
                  <c:v>100</c:v>
                </c:pt>
                <c:pt idx="94" formatCode="#,##0.00">
                  <c:v>100</c:v>
                </c:pt>
                <c:pt idx="95" formatCode="#,##0.00">
                  <c:v>100</c:v>
                </c:pt>
                <c:pt idx="96" formatCode="#,##0.00">
                  <c:v>100</c:v>
                </c:pt>
                <c:pt idx="97" formatCode="#,##0.00">
                  <c:v>100</c:v>
                </c:pt>
                <c:pt idx="98" formatCode="#,##0.00">
                  <c:v>100</c:v>
                </c:pt>
                <c:pt idx="99" formatCode="#,##0.00">
                  <c:v>100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424960"/>
        <c:axId val="128431232"/>
      </c:scatterChart>
      <c:scatterChart>
        <c:scatterStyle val="lineMarker"/>
        <c:varyColors val="0"/>
        <c:ser>
          <c:idx val="1"/>
          <c:order val="1"/>
          <c:xVal>
            <c:numRef>
              <c:f>Daten!$A$4:$A$103</c:f>
              <c:numCache>
                <c:formatCode>General</c:formatCode>
                <c:ptCount val="100"/>
                <c:pt idx="0">
                  <c:v>0.04</c:v>
                </c:pt>
                <c:pt idx="1">
                  <c:v>7.0000000000000007E-2</c:v>
                </c:pt>
                <c:pt idx="2">
                  <c:v>0.1</c:v>
                </c:pt>
                <c:pt idx="3">
                  <c:v>0.2</c:v>
                </c:pt>
                <c:pt idx="4">
                  <c:v>0.3</c:v>
                </c:pt>
                <c:pt idx="5">
                  <c:v>0.4</c:v>
                </c:pt>
                <c:pt idx="6">
                  <c:v>0.5</c:v>
                </c:pt>
                <c:pt idx="7">
                  <c:v>0.6</c:v>
                </c:pt>
                <c:pt idx="8">
                  <c:v>0.7</c:v>
                </c:pt>
                <c:pt idx="9">
                  <c:v>0.8</c:v>
                </c:pt>
                <c:pt idx="10">
                  <c:v>0.9</c:v>
                </c:pt>
                <c:pt idx="11">
                  <c:v>1</c:v>
                </c:pt>
                <c:pt idx="12">
                  <c:v>1.1000000000000001</c:v>
                </c:pt>
                <c:pt idx="13">
                  <c:v>1.2</c:v>
                </c:pt>
                <c:pt idx="14">
                  <c:v>1.3</c:v>
                </c:pt>
                <c:pt idx="15">
                  <c:v>1.4</c:v>
                </c:pt>
                <c:pt idx="16">
                  <c:v>1.6</c:v>
                </c:pt>
                <c:pt idx="17">
                  <c:v>1.8</c:v>
                </c:pt>
                <c:pt idx="18">
                  <c:v>2</c:v>
                </c:pt>
                <c:pt idx="19">
                  <c:v>2.2000000000000002</c:v>
                </c:pt>
                <c:pt idx="20">
                  <c:v>2.4</c:v>
                </c:pt>
                <c:pt idx="21">
                  <c:v>2.6</c:v>
                </c:pt>
                <c:pt idx="22">
                  <c:v>2.8</c:v>
                </c:pt>
                <c:pt idx="23">
                  <c:v>3</c:v>
                </c:pt>
                <c:pt idx="24">
                  <c:v>3.2</c:v>
                </c:pt>
                <c:pt idx="25">
                  <c:v>3.4</c:v>
                </c:pt>
                <c:pt idx="26">
                  <c:v>3.6</c:v>
                </c:pt>
                <c:pt idx="27">
                  <c:v>3.8</c:v>
                </c:pt>
                <c:pt idx="28">
                  <c:v>4</c:v>
                </c:pt>
                <c:pt idx="29">
                  <c:v>4.3</c:v>
                </c:pt>
                <c:pt idx="30">
                  <c:v>4.5999999999999996</c:v>
                </c:pt>
                <c:pt idx="31">
                  <c:v>5</c:v>
                </c:pt>
                <c:pt idx="32">
                  <c:v>5.3</c:v>
                </c:pt>
                <c:pt idx="33">
                  <c:v>5.6</c:v>
                </c:pt>
                <c:pt idx="34">
                  <c:v>6</c:v>
                </c:pt>
                <c:pt idx="35">
                  <c:v>6.5</c:v>
                </c:pt>
                <c:pt idx="36">
                  <c:v>7</c:v>
                </c:pt>
                <c:pt idx="37">
                  <c:v>7.5</c:v>
                </c:pt>
                <c:pt idx="38">
                  <c:v>8</c:v>
                </c:pt>
                <c:pt idx="39">
                  <c:v>8.5</c:v>
                </c:pt>
                <c:pt idx="40">
                  <c:v>9</c:v>
                </c:pt>
                <c:pt idx="41">
                  <c:v>10</c:v>
                </c:pt>
                <c:pt idx="42">
                  <c:v>11</c:v>
                </c:pt>
                <c:pt idx="43">
                  <c:v>12</c:v>
                </c:pt>
                <c:pt idx="44">
                  <c:v>13</c:v>
                </c:pt>
                <c:pt idx="45">
                  <c:v>14</c:v>
                </c:pt>
                <c:pt idx="46">
                  <c:v>15</c:v>
                </c:pt>
                <c:pt idx="47">
                  <c:v>16</c:v>
                </c:pt>
                <c:pt idx="48">
                  <c:v>17</c:v>
                </c:pt>
                <c:pt idx="49">
                  <c:v>18</c:v>
                </c:pt>
                <c:pt idx="50">
                  <c:v>19</c:v>
                </c:pt>
                <c:pt idx="51">
                  <c:v>20</c:v>
                </c:pt>
                <c:pt idx="52">
                  <c:v>21</c:v>
                </c:pt>
                <c:pt idx="53">
                  <c:v>22</c:v>
                </c:pt>
                <c:pt idx="54">
                  <c:v>23</c:v>
                </c:pt>
                <c:pt idx="55">
                  <c:v>25</c:v>
                </c:pt>
                <c:pt idx="56">
                  <c:v>28</c:v>
                </c:pt>
                <c:pt idx="57">
                  <c:v>30</c:v>
                </c:pt>
                <c:pt idx="58">
                  <c:v>32</c:v>
                </c:pt>
                <c:pt idx="59">
                  <c:v>34</c:v>
                </c:pt>
                <c:pt idx="60">
                  <c:v>36</c:v>
                </c:pt>
                <c:pt idx="61">
                  <c:v>38</c:v>
                </c:pt>
                <c:pt idx="62">
                  <c:v>40</c:v>
                </c:pt>
                <c:pt idx="63">
                  <c:v>43</c:v>
                </c:pt>
                <c:pt idx="64">
                  <c:v>45</c:v>
                </c:pt>
                <c:pt idx="65">
                  <c:v>50</c:v>
                </c:pt>
                <c:pt idx="66">
                  <c:v>53</c:v>
                </c:pt>
                <c:pt idx="67">
                  <c:v>56</c:v>
                </c:pt>
                <c:pt idx="68">
                  <c:v>60</c:v>
                </c:pt>
                <c:pt idx="69">
                  <c:v>63</c:v>
                </c:pt>
                <c:pt idx="70">
                  <c:v>66</c:v>
                </c:pt>
                <c:pt idx="71">
                  <c:v>71</c:v>
                </c:pt>
                <c:pt idx="72">
                  <c:v>75</c:v>
                </c:pt>
                <c:pt idx="73">
                  <c:v>80</c:v>
                </c:pt>
                <c:pt idx="74">
                  <c:v>85</c:v>
                </c:pt>
                <c:pt idx="75">
                  <c:v>90</c:v>
                </c:pt>
                <c:pt idx="76">
                  <c:v>95</c:v>
                </c:pt>
                <c:pt idx="77">
                  <c:v>100</c:v>
                </c:pt>
                <c:pt idx="78">
                  <c:v>112</c:v>
                </c:pt>
                <c:pt idx="79">
                  <c:v>125</c:v>
                </c:pt>
                <c:pt idx="80">
                  <c:v>130</c:v>
                </c:pt>
                <c:pt idx="81">
                  <c:v>140</c:v>
                </c:pt>
                <c:pt idx="82">
                  <c:v>150</c:v>
                </c:pt>
                <c:pt idx="83">
                  <c:v>160</c:v>
                </c:pt>
                <c:pt idx="84">
                  <c:v>170</c:v>
                </c:pt>
                <c:pt idx="85">
                  <c:v>180</c:v>
                </c:pt>
                <c:pt idx="86">
                  <c:v>190</c:v>
                </c:pt>
                <c:pt idx="87">
                  <c:v>200</c:v>
                </c:pt>
                <c:pt idx="88">
                  <c:v>212</c:v>
                </c:pt>
                <c:pt idx="89">
                  <c:v>224</c:v>
                </c:pt>
                <c:pt idx="90">
                  <c:v>240</c:v>
                </c:pt>
                <c:pt idx="91">
                  <c:v>250</c:v>
                </c:pt>
                <c:pt idx="92">
                  <c:v>280</c:v>
                </c:pt>
                <c:pt idx="93">
                  <c:v>300</c:v>
                </c:pt>
                <c:pt idx="94">
                  <c:v>315</c:v>
                </c:pt>
                <c:pt idx="95">
                  <c:v>355</c:v>
                </c:pt>
                <c:pt idx="96">
                  <c:v>400</c:v>
                </c:pt>
                <c:pt idx="97">
                  <c:v>425</c:v>
                </c:pt>
                <c:pt idx="98">
                  <c:v>450</c:v>
                </c:pt>
                <c:pt idx="99">
                  <c:v>500</c:v>
                </c:pt>
              </c:numCache>
            </c:numRef>
          </c:xVal>
          <c:yVal>
            <c:numRef>
              <c:f>Daten!$E$4:$E$103</c:f>
              <c:numCache>
                <c:formatCode>0.00</c:formatCode>
                <c:ptCount val="100"/>
                <c:pt idx="0">
                  <c:v>0</c:v>
                </c:pt>
                <c:pt idx="1">
                  <c:v>0.37946908823942199</c:v>
                </c:pt>
                <c:pt idx="2">
                  <c:v>0.61770606552767837</c:v>
                </c:pt>
                <c:pt idx="3">
                  <c:v>1.1258959178836219</c:v>
                </c:pt>
                <c:pt idx="4">
                  <c:v>2.2291536483849166</c:v>
                </c:pt>
                <c:pt idx="5">
                  <c:v>3.44630874933413</c:v>
                </c:pt>
                <c:pt idx="6">
                  <c:v>4.6096053123709027</c:v>
                </c:pt>
                <c:pt idx="7">
                  <c:v>5.3941940664105772</c:v>
                </c:pt>
                <c:pt idx="8">
                  <c:v>5.8892099456819835</c:v>
                </c:pt>
                <c:pt idx="9">
                  <c:v>6.1624681917404862</c:v>
                </c:pt>
                <c:pt idx="10">
                  <c:v>6.1976397107957837</c:v>
                </c:pt>
                <c:pt idx="11">
                  <c:v>6.0843700903938451</c:v>
                </c:pt>
                <c:pt idx="12">
                  <c:v>5.8486600778276463</c:v>
                </c:pt>
                <c:pt idx="13">
                  <c:v>5.5675381598163138</c:v>
                </c:pt>
                <c:pt idx="14">
                  <c:v>5.2563450951741233</c:v>
                </c:pt>
                <c:pt idx="15">
                  <c:v>4.9429991059702569</c:v>
                </c:pt>
                <c:pt idx="16">
                  <c:v>4.4528802417737783</c:v>
                </c:pt>
                <c:pt idx="17">
                  <c:v>3.8538050565311934</c:v>
                </c:pt>
                <c:pt idx="18">
                  <c:v>3.3382154740255991</c:v>
                </c:pt>
                <c:pt idx="19">
                  <c:v>2.854703133225422</c:v>
                </c:pt>
                <c:pt idx="20">
                  <c:v>2.5168323188210469</c:v>
                </c:pt>
                <c:pt idx="21">
                  <c:v>2.2053435257355209</c:v>
                </c:pt>
                <c:pt idx="22">
                  <c:v>1.9700358755678424</c:v>
                </c:pt>
                <c:pt idx="23">
                  <c:v>1.7890608302983948</c:v>
                </c:pt>
                <c:pt idx="24">
                  <c:v>1.6246299725793301</c:v>
                </c:pt>
                <c:pt idx="25">
                  <c:v>1.4886967826121209</c:v>
                </c:pt>
                <c:pt idx="26">
                  <c:v>1.3932128177590264</c:v>
                </c:pt>
                <c:pt idx="27">
                  <c:v>1.3255804467157253</c:v>
                </c:pt>
                <c:pt idx="28">
                  <c:v>1.2420155227763106</c:v>
                </c:pt>
                <c:pt idx="29">
                  <c:v>1.1928816166869147</c:v>
                </c:pt>
                <c:pt idx="30">
                  <c:v>1.1020685195707021</c:v>
                </c:pt>
                <c:pt idx="31">
                  <c:v>0.98688784027774568</c:v>
                </c:pt>
                <c:pt idx="32">
                  <c:v>0.84277418341781207</c:v>
                </c:pt>
                <c:pt idx="33">
                  <c:v>0.69905271672770775</c:v>
                </c:pt>
                <c:pt idx="34">
                  <c:v>0.57711639687046745</c:v>
                </c:pt>
                <c:pt idx="35">
                  <c:v>0.38137519617981147</c:v>
                </c:pt>
                <c:pt idx="36">
                  <c:v>0.2149130046074102</c:v>
                </c:pt>
                <c:pt idx="37">
                  <c:v>0.13466049260309085</c:v>
                </c:pt>
                <c:pt idx="38">
                  <c:v>6.1694809085293956E-2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28433152"/>
        <c:axId val="128439424"/>
      </c:scatterChart>
      <c:valAx>
        <c:axId val="128424960"/>
        <c:scaling>
          <c:logBase val="10"/>
          <c:orientation val="minMax"/>
        </c:scaling>
        <c:delete val="0"/>
        <c:axPos val="b"/>
        <c:majorGridlines/>
        <c:minorGridlines/>
        <c:title>
          <c:tx>
            <c:rich>
              <a:bodyPr/>
              <a:lstStyle/>
              <a:p>
                <a:pPr>
                  <a:defRPr/>
                </a:pPr>
                <a:r>
                  <a:rPr lang="de-DE"/>
                  <a:t>Partikeldurchmesser [µm]</a:t>
                </a:r>
              </a:p>
            </c:rich>
          </c:tx>
          <c:layout>
            <c:manualLayout>
              <c:xMode val="edge"/>
              <c:yMode val="edge"/>
              <c:x val="0.45537948290241859"/>
              <c:y val="0.95135135135135129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/>
            </a:pPr>
            <a:endParaRPr lang="de-DE"/>
          </a:p>
        </c:txPr>
        <c:crossAx val="128431232"/>
        <c:crosses val="autoZero"/>
        <c:crossBetween val="midCat"/>
      </c:valAx>
      <c:valAx>
        <c:axId val="128431232"/>
        <c:scaling>
          <c:orientation val="minMax"/>
          <c:max val="100"/>
          <c:min val="0"/>
        </c:scaling>
        <c:delete val="0"/>
        <c:axPos val="l"/>
        <c:majorGridlines/>
        <c:title>
          <c:tx>
            <c:rich>
              <a:bodyPr/>
              <a:lstStyle/>
              <a:p>
                <a:pPr>
                  <a:defRPr>
                    <a:solidFill>
                      <a:schemeClr val="accent5">
                        <a:lumMod val="75000"/>
                      </a:schemeClr>
                    </a:solidFill>
                  </a:defRPr>
                </a:pPr>
                <a:r>
                  <a:rPr lang="de-DE">
                    <a:solidFill>
                      <a:schemeClr val="accent5">
                        <a:lumMod val="75000"/>
                      </a:schemeClr>
                    </a:solidFill>
                  </a:rPr>
                  <a:t>Q3 Kummuluative Werte [%]</a:t>
                </a:r>
              </a:p>
            </c:rich>
          </c:tx>
          <c:layout>
            <c:manualLayout>
              <c:xMode val="edge"/>
              <c:yMode val="edge"/>
              <c:x val="1.0008340283569641E-2"/>
              <c:y val="0.30945945945945946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5">
                    <a:lumMod val="75000"/>
                  </a:schemeClr>
                </a:solidFill>
              </a:defRPr>
            </a:pPr>
            <a:endParaRPr lang="de-DE"/>
          </a:p>
        </c:txPr>
        <c:crossAx val="128424960"/>
        <c:crossesAt val="0.01"/>
        <c:crossBetween val="midCat"/>
      </c:valAx>
      <c:valAx>
        <c:axId val="128433152"/>
        <c:scaling>
          <c:logBase val="10"/>
          <c:orientation val="minMax"/>
        </c:scaling>
        <c:delete val="1"/>
        <c:axPos val="b"/>
        <c:title>
          <c:tx>
            <c:rich>
              <a:bodyPr rot="-5400000" vert="horz"/>
              <a:lstStyle/>
              <a:p>
                <a:pPr>
                  <a:defRPr>
                    <a:solidFill>
                      <a:schemeClr val="accent2"/>
                    </a:solidFill>
                  </a:defRPr>
                </a:pPr>
                <a:r>
                  <a:rPr lang="de-DE">
                    <a:solidFill>
                      <a:schemeClr val="accent2"/>
                    </a:solidFill>
                  </a:rPr>
                  <a:t>q3 Histogramm</a:t>
                </a:r>
              </a:p>
            </c:rich>
          </c:tx>
          <c:layout>
            <c:manualLayout>
              <c:xMode val="edge"/>
              <c:yMode val="edge"/>
              <c:x val="0.9482902418682233"/>
              <c:y val="0.31756756756756754"/>
            </c:manualLayout>
          </c:layout>
          <c:overlay val="0"/>
        </c:title>
        <c:numFmt formatCode="General" sourceLinked="1"/>
        <c:majorTickMark val="out"/>
        <c:minorTickMark val="none"/>
        <c:tickLblPos val="nextTo"/>
        <c:crossAx val="128439424"/>
        <c:crosses val="autoZero"/>
        <c:crossBetween val="midCat"/>
      </c:valAx>
      <c:valAx>
        <c:axId val="128439424"/>
        <c:scaling>
          <c:orientation val="minMax"/>
          <c:min val="0"/>
        </c:scaling>
        <c:delete val="0"/>
        <c:axPos val="r"/>
        <c:numFmt formatCode="0.00" sourceLinked="1"/>
        <c:majorTickMark val="cross"/>
        <c:minorTickMark val="none"/>
        <c:tickLblPos val="nextTo"/>
        <c:txPr>
          <a:bodyPr rot="0" vert="horz"/>
          <a:lstStyle/>
          <a:p>
            <a:pPr>
              <a:defRPr>
                <a:solidFill>
                  <a:schemeClr val="accent2"/>
                </a:solidFill>
              </a:defRPr>
            </a:pPr>
            <a:endParaRPr lang="de-DE"/>
          </a:p>
        </c:txPr>
        <c:crossAx val="128433152"/>
        <c:crosses val="max"/>
        <c:crossBetween val="midCat"/>
      </c:valAx>
    </c:plotArea>
    <c:plotVisOnly val="1"/>
    <c:dispBlanksAs val="gap"/>
    <c:showDLblsOverMax val="0"/>
  </c:chart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76.wmf"/><Relationship Id="rId1" Type="http://schemas.openxmlformats.org/officeDocument/2006/relationships/image" Target="../media/image75.w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80.wmf"/><Relationship Id="rId1" Type="http://schemas.openxmlformats.org/officeDocument/2006/relationships/image" Target="../media/image79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88.wmf"/><Relationship Id="rId1" Type="http://schemas.openxmlformats.org/officeDocument/2006/relationships/image" Target="../media/image87.wmf"/></Relationships>
</file>

<file path=ppt/drawings/_rels/vmlDrawing14.vml.rels><?xml version="1.0" encoding="UTF-8" standalone="yes"?>
<Relationships xmlns="http://schemas.openxmlformats.org/package/2006/relationships"><Relationship Id="rId2" Type="http://schemas.openxmlformats.org/officeDocument/2006/relationships/image" Target="../media/image90.wmf"/><Relationship Id="rId1" Type="http://schemas.openxmlformats.org/officeDocument/2006/relationships/image" Target="../media/image89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1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0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2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3.wmf"/><Relationship Id="rId2" Type="http://schemas.openxmlformats.org/officeDocument/2006/relationships/image" Target="../media/image32.wmf"/><Relationship Id="rId1" Type="http://schemas.openxmlformats.org/officeDocument/2006/relationships/image" Target="../media/image31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wmf"/><Relationship Id="rId1" Type="http://schemas.openxmlformats.org/officeDocument/2006/relationships/image" Target="../media/image63.w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72.wmf"/><Relationship Id="rId1" Type="http://schemas.openxmlformats.org/officeDocument/2006/relationships/image" Target="../media/image71.w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3660775" y="468313"/>
            <a:ext cx="2759075" cy="27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800">
                <a:cs typeface="+mn-cs"/>
              </a:defRPr>
            </a:lvl1pPr>
          </a:lstStyle>
          <a:p>
            <a:pPr>
              <a:defRPr/>
            </a:pPr>
            <a:r>
              <a:rPr lang="de-DE"/>
              <a:t>Prof. Dr. Max Mustermann | Musterfakultät</a:t>
            </a:r>
          </a:p>
        </p:txBody>
      </p:sp>
      <p:sp>
        <p:nvSpPr>
          <p:cNvPr id="45059" name="Text Box 7"/>
          <p:cNvSpPr txBox="1">
            <a:spLocks noChangeArrowheads="1"/>
          </p:cNvSpPr>
          <p:nvPr/>
        </p:nvSpPr>
        <p:spPr bwMode="auto">
          <a:xfrm>
            <a:off x="541338" y="8532813"/>
            <a:ext cx="3103562" cy="220662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smtClean="0"/>
              <a:t>KIT – Universität des Landes Baden-Württemberg und </a:t>
            </a:r>
          </a:p>
          <a:p>
            <a:pPr eaLnBrk="1" hangingPunct="1">
              <a:lnSpc>
                <a:spcPct val="65000"/>
              </a:lnSpc>
              <a:spcBef>
                <a:spcPct val="50000"/>
              </a:spcBef>
              <a:defRPr/>
            </a:pPr>
            <a:r>
              <a:rPr lang="de-DE" sz="800" smtClean="0"/>
              <a:t>nationales Forschungszentrum in der Helmholtz-Gemeinschaft</a:t>
            </a:r>
          </a:p>
        </p:txBody>
      </p:sp>
      <p:pic>
        <p:nvPicPr>
          <p:cNvPr id="2" name="Picture 11" descr="KIT-Logo-rgb_d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75" y="188913"/>
            <a:ext cx="1008063" cy="465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497065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608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noProof="0" smtClean="0"/>
              <a:t>Textmasterformate durch Klicken bearbeiten</a:t>
            </a:r>
          </a:p>
          <a:p>
            <a:pPr lvl="1"/>
            <a:r>
              <a:rPr lang="de-DE" noProof="0" smtClean="0"/>
              <a:t>Zweite Ebene</a:t>
            </a:r>
          </a:p>
          <a:p>
            <a:pPr lvl="2"/>
            <a:r>
              <a:rPr lang="de-DE" noProof="0" smtClean="0"/>
              <a:t>Dritte Ebene</a:t>
            </a:r>
          </a:p>
          <a:p>
            <a:pPr lvl="3"/>
            <a:r>
              <a:rPr lang="de-DE" noProof="0" smtClean="0"/>
              <a:t>Vierte Ebene</a:t>
            </a:r>
          </a:p>
          <a:p>
            <a:pPr lvl="4"/>
            <a:r>
              <a:rPr lang="de-DE" noProof="0" smtClean="0"/>
              <a:t>Fünfte Ebene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+mn-cs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+mn-cs"/>
              </a:defRPr>
            </a:lvl1pPr>
          </a:lstStyle>
          <a:p>
            <a:pPr>
              <a:defRPr/>
            </a:pPr>
            <a:fld id="{434F0B65-F458-440A-888C-0ACB7C02C4CB}" type="slidenum">
              <a:rPr lang="de-DE"/>
              <a:pPr>
                <a:defRPr/>
              </a:pPr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0190343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F0B65-F458-440A-888C-0ACB7C02C4CB}" type="slidenum">
              <a:rPr lang="de-DE" smtClean="0"/>
              <a:pPr>
                <a:defRPr/>
              </a:pPr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22537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F0B65-F458-440A-888C-0ACB7C02C4CB}" type="slidenum">
              <a:rPr lang="de-DE" smtClean="0"/>
              <a:pPr>
                <a:defRPr/>
              </a:pPr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03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de-DE" smtClean="0"/>
              <a:t>Prof. Dr. Max Mustermann | Musterfakultät</a:t>
            </a:r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434F0B65-F458-440A-888C-0ACB7C02C4CB}" type="slidenum">
              <a:rPr lang="de-DE" smtClean="0"/>
              <a:pPr>
                <a:defRPr/>
              </a:pPr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50037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jpe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6" descr="ATZ602.TIF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 bwMode="auto">
          <a:xfrm>
            <a:off x="-72048" y="348405"/>
            <a:ext cx="9180552" cy="60329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9" descr="II_rahmen_neu_titel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175"/>
            <a:ext cx="9144000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14"/>
          <p:cNvSpPr txBox="1">
            <a:spLocks noChangeArrowheads="1"/>
          </p:cNvSpPr>
          <p:nvPr userDrawn="1"/>
        </p:nvSpPr>
        <p:spPr bwMode="auto">
          <a:xfrm>
            <a:off x="396875" y="6475413"/>
            <a:ext cx="36703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800" smtClean="0"/>
              <a:t>KIT – Universität des Landes Baden-Württemberg und</a:t>
            </a:r>
          </a:p>
          <a:p>
            <a:pPr eaLnBrk="1" hangingPunct="1">
              <a:defRPr/>
            </a:pPr>
            <a:r>
              <a:rPr lang="de-DE" sz="800" smtClean="0"/>
              <a:t>nationales Forschungszentrum in der Helmholtz-Gemeinschaft</a:t>
            </a:r>
          </a:p>
        </p:txBody>
      </p:sp>
      <p:sp>
        <p:nvSpPr>
          <p:cNvPr id="5" name="Text Box 21"/>
          <p:cNvSpPr txBox="1">
            <a:spLocks noChangeArrowheads="1"/>
          </p:cNvSpPr>
          <p:nvPr userDrawn="1"/>
        </p:nvSpPr>
        <p:spPr bwMode="auto">
          <a:xfrm>
            <a:off x="385763" y="3367088"/>
            <a:ext cx="4537075" cy="1524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de-DE" sz="1000" dirty="0" smtClean="0">
                <a:solidFill>
                  <a:schemeClr val="bg1"/>
                </a:solidFill>
              </a:rPr>
              <a:t>IAM – Keramische</a:t>
            </a:r>
            <a:r>
              <a:rPr lang="de-DE" sz="1000" baseline="0" dirty="0" smtClean="0">
                <a:solidFill>
                  <a:schemeClr val="bg1"/>
                </a:solidFill>
              </a:rPr>
              <a:t> Werkstoffe und Technologien (KWT)</a:t>
            </a:r>
            <a:endParaRPr lang="de-DE" sz="1000" dirty="0" smtClean="0">
              <a:solidFill>
                <a:schemeClr val="bg1"/>
              </a:solidFill>
            </a:endParaRPr>
          </a:p>
        </p:txBody>
      </p:sp>
      <p:sp>
        <p:nvSpPr>
          <p:cNvPr id="6" name="Text Box 14"/>
          <p:cNvSpPr txBox="1">
            <a:spLocks noChangeArrowheads="1"/>
          </p:cNvSpPr>
          <p:nvPr userDrawn="1"/>
        </p:nvSpPr>
        <p:spPr bwMode="auto">
          <a:xfrm>
            <a:off x="7318375" y="6497638"/>
            <a:ext cx="1727200" cy="244475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 eaLnBrk="1" hangingPunct="1">
              <a:defRPr/>
            </a:pPr>
            <a:r>
              <a:rPr lang="de-DE" sz="1600" b="1" smtClean="0">
                <a:solidFill>
                  <a:schemeClr val="bg1"/>
                </a:solidFill>
              </a:rPr>
              <a:t>www.kit.edu</a:t>
            </a:r>
          </a:p>
        </p:txBody>
      </p:sp>
      <p:pic>
        <p:nvPicPr>
          <p:cNvPr id="7" name="Picture 11" descr="KIT-Logo-rgb_de"/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333375"/>
            <a:ext cx="1619250" cy="747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Grafik 16" descr="IAM_Logo_De.jp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488" y="403225"/>
            <a:ext cx="1598612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3787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60077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659563" y="333375"/>
            <a:ext cx="2089150" cy="5759450"/>
          </a:xfrm>
        </p:spPr>
        <p:txBody>
          <a:bodyPr vert="eaVert"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390525" y="333375"/>
            <a:ext cx="6116638" cy="5759450"/>
          </a:xfrm>
        </p:spPr>
        <p:txBody>
          <a:bodyPr vert="eaVert"/>
          <a:lstStyle/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60418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pPr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266823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39077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6777266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3921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6613" y="1198563"/>
            <a:ext cx="4102100" cy="4894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75881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67544" y="1124744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57200" y="1844824"/>
            <a:ext cx="4040188" cy="4281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dirty="0" smtClean="0"/>
              <a:t>Textmasterformat bearbeiten</a:t>
            </a:r>
          </a:p>
          <a:p>
            <a:pPr lvl="1"/>
            <a:r>
              <a:rPr lang="de-DE" dirty="0" smtClean="0"/>
              <a:t>Zweite Ebene</a:t>
            </a:r>
          </a:p>
          <a:p>
            <a:pPr lvl="2"/>
            <a:r>
              <a:rPr lang="de-DE" dirty="0" smtClean="0"/>
              <a:t>Dritte Ebene</a:t>
            </a:r>
          </a:p>
          <a:p>
            <a:pPr lvl="3"/>
            <a:r>
              <a:rPr lang="de-DE" dirty="0" smtClean="0"/>
              <a:t>Vierte Ebene</a:t>
            </a:r>
          </a:p>
          <a:p>
            <a:pPr lvl="4"/>
            <a:r>
              <a:rPr lang="de-DE" dirty="0" smtClean="0"/>
              <a:t>Fünfte Ebene</a:t>
            </a: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4644008" y="1124744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 dirty="0" smtClean="0"/>
              <a:t>Textmasterformat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844824"/>
            <a:ext cx="4041775" cy="4281339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8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6911975" cy="561975"/>
          </a:xfrm>
        </p:spPr>
        <p:txBody>
          <a:bodyPr/>
          <a:lstStyle/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7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9" name="Fußzeilenplatzhalt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35533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62674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72162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 smtClean="0"/>
              <a:t>Textmasterformat bearbeiten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  <a:endParaRPr lang="de-DE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233554572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de-DE" smtClean="0"/>
              <a:t>Titelmasterformat durch Klicken bearbeiten</a:t>
            </a:r>
            <a:endParaRPr lang="de-DE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de-DE" noProof="0" smtClean="0"/>
              <a:t>Bild durch Klicken auf Symbol hinzufügen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 smtClean="0"/>
              <a:t>Textmasterformat bearbeiten</a:t>
            </a:r>
          </a:p>
        </p:txBody>
      </p:sp>
    </p:spTree>
    <p:extLst>
      <p:ext uri="{BB962C8B-B14F-4D97-AF65-F5344CB8AC3E}">
        <p14:creationId xmlns:p14="http://schemas.microsoft.com/office/powerpoint/2010/main" val="1749157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wmf"/><Relationship Id="rId20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wave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II_rahmen_neu_folge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0525" y="333375"/>
            <a:ext cx="6911975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Folientitel durch klicken hinzufügen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92113" y="1198563"/>
            <a:ext cx="8356600" cy="4894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smtClean="0"/>
              <a:t>Karlsruhe Institute of Technology (KIT).</a:t>
            </a:r>
          </a:p>
          <a:p>
            <a:pPr lvl="1"/>
            <a:r>
              <a:rPr lang="de-DE" smtClean="0"/>
              <a:t>Zweite Ebene</a:t>
            </a:r>
          </a:p>
          <a:p>
            <a:pPr lvl="2"/>
            <a:r>
              <a:rPr lang="de-DE" smtClean="0"/>
              <a:t>Dritte Ebene</a:t>
            </a:r>
          </a:p>
          <a:p>
            <a:pPr lvl="3"/>
            <a:r>
              <a:rPr lang="de-DE" smtClean="0"/>
              <a:t>Vierte Ebene</a:t>
            </a:r>
          </a:p>
          <a:p>
            <a:pPr lvl="4"/>
            <a:r>
              <a:rPr lang="de-DE" smtClean="0"/>
              <a:t>Fünfte Ebene</a:t>
            </a:r>
          </a:p>
        </p:txBody>
      </p:sp>
      <p:sp>
        <p:nvSpPr>
          <p:cNvPr id="1029" name="Text Box 11"/>
          <p:cNvSpPr txBox="1">
            <a:spLocks noChangeArrowheads="1"/>
          </p:cNvSpPr>
          <p:nvPr/>
        </p:nvSpPr>
        <p:spPr bwMode="auto">
          <a:xfrm>
            <a:off x="250825" y="6445250"/>
            <a:ext cx="325438" cy="215900"/>
          </a:xfrm>
          <a:prstGeom prst="rect">
            <a:avLst/>
          </a:prstGeom>
          <a:noFill/>
          <a:ln>
            <a:noFill/>
          </a:ln>
          <a:extLst/>
        </p:spPr>
        <p:txBody>
          <a:bodyPr lIns="0" tIns="0" rIns="0" bIns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  <a:defRPr/>
            </a:pPr>
            <a:fld id="{97F7267B-F53B-4739-837D-1E62E2B6BFA3}" type="slidenum">
              <a:rPr lang="de-DE" sz="900" b="1" smtClean="0"/>
              <a:pPr eaLnBrk="1" hangingPunct="1">
                <a:spcBef>
                  <a:spcPct val="50000"/>
                </a:spcBef>
                <a:defRPr/>
              </a:pPr>
              <a:t>‹Nr.›</a:t>
            </a:fld>
            <a:endParaRPr lang="de-DE" sz="900" b="1" smtClean="0"/>
          </a:p>
        </p:txBody>
      </p:sp>
      <p:pic>
        <p:nvPicPr>
          <p:cNvPr id="1030" name="Picture 13" descr="KIT-Logo-rgb_de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7625" y="333375"/>
            <a:ext cx="1076325" cy="496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Grafik 11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163" y="6364288"/>
            <a:ext cx="1141412" cy="46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atumsplatzhalter 4"/>
          <p:cNvSpPr>
            <a:spLocks noGrp="1"/>
          </p:cNvSpPr>
          <p:nvPr>
            <p:ph type="dt" sz="half" idx="2"/>
          </p:nvPr>
        </p:nvSpPr>
        <p:spPr>
          <a:xfrm>
            <a:off x="715963" y="6448425"/>
            <a:ext cx="8318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/>
          <a:lstStyle>
            <a:lvl1pPr>
              <a:defRPr lang="de-DE" sz="9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de-DE" smtClean="0"/>
              <a:t>21.02.2013</a:t>
            </a:r>
            <a:endParaRPr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3"/>
          </p:nvPr>
        </p:nvSpPr>
        <p:spPr>
          <a:xfrm>
            <a:off x="1692275" y="6448425"/>
            <a:ext cx="5543550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90000"/>
              </a:lnSpc>
              <a:defRPr lang="de-DE" sz="900">
                <a:latin typeface="+mn-lt"/>
                <a:cs typeface="+mn-cs"/>
              </a:defRPr>
            </a:lvl1pPr>
          </a:lstStyle>
          <a:p>
            <a:pPr>
              <a:defRPr/>
            </a:pPr>
            <a:endParaRPr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17" r:id="rId1"/>
    <p:sldLayoutId id="2147483818" r:id="rId2"/>
    <p:sldLayoutId id="2147483819" r:id="rId3"/>
    <p:sldLayoutId id="2147483820" r:id="rId4"/>
    <p:sldLayoutId id="2147483821" r:id="rId5"/>
    <p:sldLayoutId id="2147483822" r:id="rId6"/>
    <p:sldLayoutId id="2147483823" r:id="rId7"/>
    <p:sldLayoutId id="2147483824" r:id="rId8"/>
    <p:sldLayoutId id="2147483825" r:id="rId9"/>
    <p:sldLayoutId id="2147483826" r:id="rId10"/>
    <p:sldLayoutId id="2147483827" r:id="rId11"/>
    <p:sldLayoutId id="2147483828" r:id="rId12"/>
  </p:sldLayoutIdLst>
  <p:timing>
    <p:tnLst>
      <p:par>
        <p:cTn id="1" dur="indefinite" restart="never" nodeType="tmRoot"/>
      </p:par>
    </p:tnLst>
  </p:timing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charset="0"/>
        </a:defRPr>
      </a:lvl9pPr>
    </p:titleStyle>
    <p:bodyStyle>
      <a:lvl1pPr marL="314325" indent="-314325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2000">
          <a:solidFill>
            <a:schemeClr val="tx1"/>
          </a:solidFill>
          <a:latin typeface="+mn-lt"/>
          <a:ea typeface="+mn-ea"/>
          <a:cs typeface="+mn-cs"/>
        </a:defRPr>
      </a:lvl1pPr>
      <a:lvl2pPr marL="790575" indent="-314325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>
          <a:solidFill>
            <a:schemeClr val="tx1"/>
          </a:solidFill>
          <a:latin typeface="+mn-lt"/>
        </a:defRPr>
      </a:lvl2pPr>
      <a:lvl3pPr marL="1209675" indent="-276225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600">
          <a:solidFill>
            <a:schemeClr val="tx1"/>
          </a:solidFill>
          <a:latin typeface="+mn-lt"/>
        </a:defRPr>
      </a:lvl3pPr>
      <a:lvl4pPr marL="1657350" indent="-276225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600">
          <a:solidFill>
            <a:schemeClr val="tx1"/>
          </a:solidFill>
          <a:latin typeface="+mn-lt"/>
        </a:defRPr>
      </a:lvl4pPr>
      <a:lvl5pPr marL="2095500" indent="-276225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sz="16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0"/>
        </a:buBlip>
        <a:defRPr sz="14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0"/>
        </a:buBlip>
        <a:defRPr sz="14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0"/>
        </a:buBlip>
        <a:defRPr sz="14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SzPct val="60000"/>
        <a:buBlip>
          <a:blip r:embed="rId20"/>
        </a:buBlip>
        <a:defRPr sz="14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5.wmf"/><Relationship Id="rId4" Type="http://schemas.openxmlformats.org/officeDocument/2006/relationships/image" Target="../media/image5.png"/><Relationship Id="rId9" Type="http://schemas.openxmlformats.org/officeDocument/2006/relationships/oleObject" Target="../embeddings/oleObject3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tmp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50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29.w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.bin"/><Relationship Id="rId3" Type="http://schemas.openxmlformats.org/officeDocument/2006/relationships/oleObject" Target="../embeddings/oleObject6.bin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2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1.wmf"/><Relationship Id="rId9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chart" Target="../charts/chart6.xml"/><Relationship Id="rId3" Type="http://schemas.openxmlformats.org/officeDocument/2006/relationships/chart" Target="../charts/chart1.xml"/><Relationship Id="rId7" Type="http://schemas.openxmlformats.org/officeDocument/2006/relationships/chart" Target="../charts/chart5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4.xml"/><Relationship Id="rId5" Type="http://schemas.openxmlformats.org/officeDocument/2006/relationships/chart" Target="../charts/chart3.xml"/><Relationship Id="rId4" Type="http://schemas.openxmlformats.org/officeDocument/2006/relationships/chart" Target="../charts/chart2.xml"/><Relationship Id="rId9" Type="http://schemas.openxmlformats.org/officeDocument/2006/relationships/chart" Target="../charts/char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media" Target="../media/media1.wmv"/><Relationship Id="rId7" Type="http://schemas.openxmlformats.org/officeDocument/2006/relationships/image" Target="../media/image37.wmf"/><Relationship Id="rId2" Type="http://schemas.openxmlformats.org/officeDocument/2006/relationships/video" Target="NULL" TargetMode="Externa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38.png"/><Relationship Id="rId4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tiff"/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tiff"/></Relationships>
</file>

<file path=ppt/slides/_rels/slide2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2.png"/><Relationship Id="rId3" Type="http://schemas.microsoft.com/office/2007/relationships/hdphoto" Target="../media/hdphoto5.wdp"/><Relationship Id="rId7" Type="http://schemas.microsoft.com/office/2007/relationships/hdphoto" Target="../media/hdphoto7.wdp"/><Relationship Id="rId12" Type="http://schemas.openxmlformats.org/officeDocument/2006/relationships/image" Target="../media/image270.png"/><Relationship Id="rId2" Type="http://schemas.openxmlformats.org/officeDocument/2006/relationships/image" Target="../media/image47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png"/><Relationship Id="rId11" Type="http://schemas.microsoft.com/office/2007/relationships/hdphoto" Target="../media/hdphoto9.wdp"/><Relationship Id="rId5" Type="http://schemas.microsoft.com/office/2007/relationships/hdphoto" Target="../media/hdphoto6.wdp"/><Relationship Id="rId15" Type="http://schemas.openxmlformats.org/officeDocument/2006/relationships/image" Target="../media/image53.png"/><Relationship Id="rId10" Type="http://schemas.openxmlformats.org/officeDocument/2006/relationships/image" Target="../media/image51.png"/><Relationship Id="rId4" Type="http://schemas.openxmlformats.org/officeDocument/2006/relationships/image" Target="../media/image48.png"/><Relationship Id="rId9" Type="http://schemas.microsoft.com/office/2007/relationships/hdphoto" Target="../media/hdphoto8.wdp"/><Relationship Id="rId14" Type="http://schemas.microsoft.com/office/2007/relationships/hdphoto" Target="../media/hdphoto10.wdp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8" Type="http://schemas.openxmlformats.org/officeDocument/2006/relationships/image" Target="../media/image62.png"/><Relationship Id="rId3" Type="http://schemas.microsoft.com/office/2007/relationships/hdphoto" Target="../media/hdphoto11.wdp"/><Relationship Id="rId7" Type="http://schemas.microsoft.com/office/2007/relationships/hdphoto" Target="../media/hdphoto13.wdp"/><Relationship Id="rId17" Type="http://schemas.openxmlformats.org/officeDocument/2006/relationships/image" Target="../media/image61.png"/><Relationship Id="rId2" Type="http://schemas.openxmlformats.org/officeDocument/2006/relationships/image" Target="../media/image55.png"/><Relationship Id="rId16" Type="http://schemas.microsoft.com/office/2007/relationships/hdphoto" Target="../media/hdphoto16.wd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11" Type="http://schemas.microsoft.com/office/2007/relationships/hdphoto" Target="../media/hdphoto15.wdp"/><Relationship Id="rId5" Type="http://schemas.microsoft.com/office/2007/relationships/hdphoto" Target="../media/hdphoto12.wdp"/><Relationship Id="rId15" Type="http://schemas.openxmlformats.org/officeDocument/2006/relationships/image" Target="../media/image60.png"/><Relationship Id="rId10" Type="http://schemas.openxmlformats.org/officeDocument/2006/relationships/image" Target="../media/image59.png"/><Relationship Id="rId4" Type="http://schemas.openxmlformats.org/officeDocument/2006/relationships/image" Target="../media/image56.png"/><Relationship Id="rId9" Type="http://schemas.microsoft.com/office/2007/relationships/hdphoto" Target="../media/hdphoto14.wdp"/><Relationship Id="rId14" Type="http://schemas.openxmlformats.org/officeDocument/2006/relationships/image" Target="../media/image270.png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oleObject" Target="../embeddings/oleObject10.bin"/><Relationship Id="rId7" Type="http://schemas.openxmlformats.org/officeDocument/2006/relationships/image" Target="../media/image65.png"/><Relationship Id="rId12" Type="http://schemas.openxmlformats.org/officeDocument/2006/relationships/image" Target="../media/image30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4.wmf"/><Relationship Id="rId11" Type="http://schemas.microsoft.com/office/2007/relationships/hdphoto" Target="../media/hdphoto18.wdp"/><Relationship Id="rId5" Type="http://schemas.openxmlformats.org/officeDocument/2006/relationships/oleObject" Target="../embeddings/oleObject11.bin"/><Relationship Id="rId10" Type="http://schemas.openxmlformats.org/officeDocument/2006/relationships/image" Target="../media/image66.png"/><Relationship Id="rId4" Type="http://schemas.openxmlformats.org/officeDocument/2006/relationships/image" Target="../media/image63.wmf"/><Relationship Id="rId9" Type="http://schemas.openxmlformats.org/officeDocument/2006/relationships/image" Target="../media/image28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0.png"/><Relationship Id="rId3" Type="http://schemas.openxmlformats.org/officeDocument/2006/relationships/image" Target="../media/image69.png"/><Relationship Id="rId7" Type="http://schemas.microsoft.com/office/2007/relationships/hdphoto" Target="../media/hdphoto20.wdp"/><Relationship Id="rId12" Type="http://schemas.openxmlformats.org/officeDocument/2006/relationships/image" Target="../media/image6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0.png"/><Relationship Id="rId11" Type="http://schemas.openxmlformats.org/officeDocument/2006/relationships/oleObject" Target="../embeddings/oleObject13.bin"/><Relationship Id="rId5" Type="http://schemas.openxmlformats.org/officeDocument/2006/relationships/image" Target="../media/image280.png"/><Relationship Id="rId10" Type="http://schemas.openxmlformats.org/officeDocument/2006/relationships/image" Target="../media/image67.wmf"/><Relationship Id="rId4" Type="http://schemas.microsoft.com/office/2007/relationships/hdphoto" Target="../media/hdphoto19.wdp"/><Relationship Id="rId9" Type="http://schemas.openxmlformats.org/officeDocument/2006/relationships/oleObject" Target="../embeddings/oleObject12.bin"/></Relationships>
</file>

<file path=ppt/slides/_rels/slide29.xml.rels><?xml version="1.0" encoding="UTF-8" standalone="yes"?>
<Relationships xmlns="http://schemas.openxmlformats.org/package/2006/relationships"><Relationship Id="rId8" Type="http://schemas.microsoft.com/office/2007/relationships/hdphoto" Target="../media/hdphoto21.wdp"/><Relationship Id="rId3" Type="http://schemas.openxmlformats.org/officeDocument/2006/relationships/oleObject" Target="../embeddings/oleObject14.bin"/><Relationship Id="rId7" Type="http://schemas.openxmlformats.org/officeDocument/2006/relationships/image" Target="../media/image73.png"/><Relationship Id="rId12" Type="http://schemas.openxmlformats.org/officeDocument/2006/relationships/image" Target="../media/image30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2.wmf"/><Relationship Id="rId11" Type="http://schemas.openxmlformats.org/officeDocument/2006/relationships/image" Target="../media/image280.png"/><Relationship Id="rId5" Type="http://schemas.openxmlformats.org/officeDocument/2006/relationships/oleObject" Target="../embeddings/oleObject15.bin"/><Relationship Id="rId10" Type="http://schemas.microsoft.com/office/2007/relationships/hdphoto" Target="../media/hdphoto22.wdp"/><Relationship Id="rId4" Type="http://schemas.openxmlformats.org/officeDocument/2006/relationships/image" Target="../media/image71.wmf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hdphoto" Target="../media/hdphoto23.wdp"/><Relationship Id="rId3" Type="http://schemas.openxmlformats.org/officeDocument/2006/relationships/oleObject" Target="../embeddings/oleObject16.bin"/><Relationship Id="rId7" Type="http://schemas.openxmlformats.org/officeDocument/2006/relationships/image" Target="../media/image77.png"/><Relationship Id="rId12" Type="http://schemas.openxmlformats.org/officeDocument/2006/relationships/image" Target="../media/image30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6.wmf"/><Relationship Id="rId11" Type="http://schemas.openxmlformats.org/officeDocument/2006/relationships/image" Target="../media/image280.png"/><Relationship Id="rId5" Type="http://schemas.openxmlformats.org/officeDocument/2006/relationships/oleObject" Target="../embeddings/oleObject17.bin"/><Relationship Id="rId10" Type="http://schemas.microsoft.com/office/2007/relationships/hdphoto" Target="../media/hdphoto24.wdp"/><Relationship Id="rId4" Type="http://schemas.openxmlformats.org/officeDocument/2006/relationships/image" Target="../media/image75.wmf"/><Relationship Id="rId9" Type="http://schemas.openxmlformats.org/officeDocument/2006/relationships/image" Target="../media/image78.png"/></Relationships>
</file>

<file path=ppt/slides/_rels/slide31.xml.rels><?xml version="1.0" encoding="UTF-8" standalone="yes"?>
<Relationships xmlns="http://schemas.openxmlformats.org/package/2006/relationships"><Relationship Id="rId8" Type="http://schemas.microsoft.com/office/2007/relationships/hdphoto" Target="../media/hdphoto25.wdp"/><Relationship Id="rId3" Type="http://schemas.openxmlformats.org/officeDocument/2006/relationships/oleObject" Target="../embeddings/oleObject18.bin"/><Relationship Id="rId7" Type="http://schemas.openxmlformats.org/officeDocument/2006/relationships/image" Target="../media/image81.png"/><Relationship Id="rId12" Type="http://schemas.openxmlformats.org/officeDocument/2006/relationships/image" Target="../media/image30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80.wmf"/><Relationship Id="rId11" Type="http://schemas.openxmlformats.org/officeDocument/2006/relationships/image" Target="../media/image280.png"/><Relationship Id="rId5" Type="http://schemas.openxmlformats.org/officeDocument/2006/relationships/oleObject" Target="../embeddings/oleObject19.bin"/><Relationship Id="rId10" Type="http://schemas.microsoft.com/office/2007/relationships/hdphoto" Target="../media/hdphoto26.wdp"/><Relationship Id="rId4" Type="http://schemas.openxmlformats.org/officeDocument/2006/relationships/image" Target="../media/image79.wmf"/><Relationship Id="rId9" Type="http://schemas.openxmlformats.org/officeDocument/2006/relationships/image" Target="../media/image82.png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27.wdp"/><Relationship Id="rId3" Type="http://schemas.openxmlformats.org/officeDocument/2006/relationships/oleObject" Target="../embeddings/oleObject20.bin"/><Relationship Id="rId7" Type="http://schemas.openxmlformats.org/officeDocument/2006/relationships/image" Target="../media/image85.png"/><Relationship Id="rId12" Type="http://schemas.openxmlformats.org/officeDocument/2006/relationships/image" Target="../media/image30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84.wmf"/><Relationship Id="rId11" Type="http://schemas.openxmlformats.org/officeDocument/2006/relationships/image" Target="../media/image280.png"/><Relationship Id="rId5" Type="http://schemas.openxmlformats.org/officeDocument/2006/relationships/oleObject" Target="../embeddings/oleObject21.bin"/><Relationship Id="rId10" Type="http://schemas.microsoft.com/office/2007/relationships/hdphoto" Target="../media/hdphoto28.wdp"/><Relationship Id="rId4" Type="http://schemas.openxmlformats.org/officeDocument/2006/relationships/image" Target="../media/image83.wmf"/><Relationship Id="rId9" Type="http://schemas.openxmlformats.org/officeDocument/2006/relationships/image" Target="../media/image8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7" Type="http://schemas.openxmlformats.org/officeDocument/2006/relationships/image" Target="../media/image830.pn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88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87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wmf"/><Relationship Id="rId3" Type="http://schemas.openxmlformats.org/officeDocument/2006/relationships/image" Target="../media/image870.png"/><Relationship Id="rId7" Type="http://schemas.openxmlformats.org/officeDocument/2006/relationships/oleObject" Target="../embeddings/oleObject25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89.w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91.w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9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7.png"/><Relationship Id="rId12" Type="http://schemas.openxmlformats.org/officeDocument/2006/relationships/image" Target="../media/image98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6.png"/><Relationship Id="rId11" Type="http://schemas.openxmlformats.org/officeDocument/2006/relationships/image" Target="../media/image97.png"/><Relationship Id="rId5" Type="http://schemas.openxmlformats.org/officeDocument/2006/relationships/image" Target="../media/image5.png"/><Relationship Id="rId10" Type="http://schemas.openxmlformats.org/officeDocument/2006/relationships/image" Target="../media/image96.png"/><Relationship Id="rId4" Type="http://schemas.openxmlformats.org/officeDocument/2006/relationships/image" Target="../media/image4.png"/><Relationship Id="rId9" Type="http://schemas.openxmlformats.org/officeDocument/2006/relationships/image" Target="../media/image9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00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13.tmp"/><Relationship Id="rId7" Type="http://schemas.openxmlformats.org/officeDocument/2006/relationships/image" Target="../media/image7.png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2.png"/><Relationship Id="rId4" Type="http://schemas.openxmlformats.org/officeDocument/2006/relationships/image" Target="../media/image4.png"/><Relationship Id="rId9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hdphoto" Target="../media/hdphoto2.wdp"/><Relationship Id="rId7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tmp"/><Relationship Id="rId3" Type="http://schemas.openxmlformats.org/officeDocument/2006/relationships/image" Target="../media/image19.tmp"/><Relationship Id="rId7" Type="http://schemas.openxmlformats.org/officeDocument/2006/relationships/image" Target="../media/image7.png"/><Relationship Id="rId2" Type="http://schemas.openxmlformats.org/officeDocument/2006/relationships/image" Target="../media/image18.tmp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21.tmp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3" Type="http://schemas.openxmlformats.org/officeDocument/2006/relationships/image" Target="../media/image4.png"/><Relationship Id="rId7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24.png"/><Relationship Id="rId4" Type="http://schemas.openxmlformats.org/officeDocument/2006/relationships/image" Target="../media/image5.png"/><Relationship Id="rId9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ChangeArrowheads="1"/>
          </p:cNvSpPr>
          <p:nvPr/>
        </p:nvSpPr>
        <p:spPr bwMode="auto">
          <a:xfrm>
            <a:off x="395288" y="1412875"/>
            <a:ext cx="8389937" cy="72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/>
          <a:lstStyle/>
          <a:p>
            <a:pPr algn="ctr">
              <a:lnSpc>
                <a:spcPct val="90000"/>
              </a:lnSpc>
            </a:pPr>
            <a:r>
              <a:rPr lang="de-DE" dirty="0" smtClean="0">
                <a:solidFill>
                  <a:schemeClr val="tx2"/>
                </a:solidFill>
              </a:rPr>
              <a:t/>
            </a:r>
            <a:br>
              <a:rPr lang="de-DE" dirty="0" smtClean="0">
                <a:solidFill>
                  <a:schemeClr val="tx2"/>
                </a:solidFill>
              </a:rPr>
            </a:br>
            <a:r>
              <a:rPr lang="de-DE" sz="2200" b="1" dirty="0" smtClean="0">
                <a:solidFill>
                  <a:schemeClr val="tx2"/>
                </a:solidFill>
              </a:rPr>
              <a:t/>
            </a:r>
            <a:br>
              <a:rPr lang="de-DE" sz="2200" b="1" dirty="0" smtClean="0">
                <a:solidFill>
                  <a:schemeClr val="tx2"/>
                </a:solidFill>
              </a:rPr>
            </a:br>
            <a:r>
              <a:rPr lang="de-DE" sz="2200" b="1" dirty="0" smtClean="0">
                <a:solidFill>
                  <a:schemeClr val="tx2"/>
                </a:solidFill>
              </a:rPr>
              <a:t>Herstellung und Gefüge-Eigenschafts-Korrelation von </a:t>
            </a:r>
            <a:br>
              <a:rPr lang="de-DE" sz="2200" b="1" dirty="0" smtClean="0">
                <a:solidFill>
                  <a:schemeClr val="tx2"/>
                </a:solidFill>
              </a:rPr>
            </a:br>
            <a:r>
              <a:rPr lang="de-DE" sz="2200" b="1" dirty="0" smtClean="0">
                <a:solidFill>
                  <a:schemeClr val="tx2"/>
                </a:solidFill>
              </a:rPr>
              <a:t>Lithium-Lanthan-</a:t>
            </a:r>
            <a:r>
              <a:rPr lang="de-DE" sz="2200" b="1" dirty="0" err="1" smtClean="0">
                <a:solidFill>
                  <a:schemeClr val="tx2"/>
                </a:solidFill>
              </a:rPr>
              <a:t>Titanat</a:t>
            </a:r>
            <a:r>
              <a:rPr lang="de-DE" sz="2200" b="1" dirty="0" smtClean="0">
                <a:solidFill>
                  <a:schemeClr val="tx2"/>
                </a:solidFill>
              </a:rPr>
              <a:t> (LLTO) als Festkörperelektrolyt</a:t>
            </a:r>
            <a:endParaRPr lang="de-DE" sz="2200" b="1" dirty="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Einfluss </a:t>
            </a:r>
            <a:r>
              <a:rPr lang="de-DE" dirty="0"/>
              <a:t>der </a:t>
            </a:r>
            <a:r>
              <a:rPr lang="de-DE" dirty="0" err="1"/>
              <a:t>PbO</a:t>
            </a:r>
            <a:r>
              <a:rPr lang="de-DE" dirty="0"/>
              <a:t>-Stöchiometrie auf die Dehnung eines </a:t>
            </a:r>
            <a:r>
              <a:rPr lang="de-DE" dirty="0" smtClean="0"/>
              <a:t>PZT-Aktuators</a:t>
            </a:r>
            <a:endParaRPr lang="de-DE" baseline="-25000" dirty="0" smtClean="0"/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179512" y="5733256"/>
            <a:ext cx="8705992" cy="446191"/>
          </a:xfrm>
          <a:prstGeom prst="rect">
            <a:avLst/>
          </a:prstGeom>
        </p:spPr>
        <p:txBody>
          <a:bodyPr/>
          <a:lstStyle>
            <a:lvl1pPr marL="31432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14325" lvl="1">
              <a:buFontTx/>
              <a:buBlip>
                <a:blip r:embed="rId3"/>
              </a:buBlip>
            </a:pPr>
            <a:r>
              <a:rPr lang="de-DE" sz="1600" kern="0" dirty="0">
                <a:cs typeface="+mn-cs"/>
              </a:rPr>
              <a:t>Unterschiede im Dehnungsverhalten können über die Gehalte der </a:t>
            </a:r>
            <a:br>
              <a:rPr lang="de-DE" sz="1600" kern="0" dirty="0">
                <a:cs typeface="+mn-cs"/>
              </a:rPr>
            </a:br>
            <a:r>
              <a:rPr lang="de-DE" sz="1600" kern="0" dirty="0" err="1">
                <a:cs typeface="+mn-cs"/>
              </a:rPr>
              <a:t>ferroelektrischen</a:t>
            </a:r>
            <a:r>
              <a:rPr lang="de-DE" sz="1600" kern="0" dirty="0">
                <a:cs typeface="+mn-cs"/>
              </a:rPr>
              <a:t> Phasen erklärt werden.</a:t>
            </a:r>
          </a:p>
        </p:txBody>
      </p:sp>
      <p:graphicFrame>
        <p:nvGraphicFramePr>
          <p:cNvPr id="29" name="Objekt 5"/>
          <p:cNvGraphicFramePr>
            <a:graphicFrameLocks noChangeAspect="1"/>
          </p:cNvGraphicFramePr>
          <p:nvPr/>
        </p:nvGraphicFramePr>
        <p:xfrm>
          <a:off x="-327025" y="701675"/>
          <a:ext cx="5956300" cy="480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7" name="Graph" r:id="rId7" imgW="5120640" imgH="4133088" progId="Origin50.Graph">
                  <p:embed/>
                </p:oleObj>
              </mc:Choice>
              <mc:Fallback>
                <p:oleObj name="Graph" r:id="rId7" imgW="5120640" imgH="4133088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27025" y="701675"/>
                        <a:ext cx="5956300" cy="480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2" name="Gruppieren 51"/>
          <p:cNvGrpSpPr>
            <a:grpSpLocks/>
          </p:cNvGrpSpPr>
          <p:nvPr/>
        </p:nvGrpSpPr>
        <p:grpSpPr bwMode="auto">
          <a:xfrm>
            <a:off x="3848100" y="1898650"/>
            <a:ext cx="722313" cy="590550"/>
            <a:chOff x="3848100" y="1899342"/>
            <a:chExt cx="721672" cy="589858"/>
          </a:xfrm>
        </p:grpSpPr>
        <p:cxnSp>
          <p:nvCxnSpPr>
            <p:cNvPr id="53" name="Gerade Verbindung mit Pfeil 52"/>
            <p:cNvCxnSpPr/>
            <p:nvPr/>
          </p:nvCxnSpPr>
          <p:spPr>
            <a:xfrm>
              <a:off x="3886166" y="1899342"/>
              <a:ext cx="0" cy="589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19"/>
            <p:cNvSpPr txBox="1">
              <a:spLocks noChangeArrowheads="1"/>
            </p:cNvSpPr>
            <p:nvPr/>
          </p:nvSpPr>
          <p:spPr bwMode="auto">
            <a:xfrm>
              <a:off x="3848100" y="1971505"/>
              <a:ext cx="7216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600" dirty="0" smtClean="0">
                  <a:solidFill>
                    <a:srgbClr val="000000"/>
                  </a:solidFill>
                </a:rPr>
                <a:t>- 20%</a:t>
              </a:r>
            </a:p>
          </p:txBody>
        </p:sp>
      </p:grpSp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80530625"/>
              </p:ext>
            </p:extLst>
          </p:nvPr>
        </p:nvGraphicFramePr>
        <p:xfrm>
          <a:off x="4751388" y="863600"/>
          <a:ext cx="5518150" cy="449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08" name="Graph" r:id="rId9" imgW="5253533" imgH="4279392" progId="Origin50.Graph">
                  <p:embed/>
                </p:oleObj>
              </mc:Choice>
              <mc:Fallback>
                <p:oleObj name="Graph" r:id="rId9" imgW="5253533" imgH="4279392" progId="Origin50.Graph">
                  <p:embed/>
                  <p:pic>
                    <p:nvPicPr>
                      <p:cNvPr id="0" name="Objekt 2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1388" y="863600"/>
                        <a:ext cx="5518150" cy="4495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5841031" y="1772816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(002)</a:t>
            </a:r>
            <a:r>
              <a:rPr lang="de-DE" sz="1400" baseline="-25000" dirty="0" err="1" smtClean="0"/>
              <a:t>tr</a:t>
            </a:r>
            <a:endParaRPr lang="de-DE" sz="1400" baseline="-25000" dirty="0"/>
          </a:p>
        </p:txBody>
      </p:sp>
      <p:sp>
        <p:nvSpPr>
          <p:cNvPr id="10" name="Textfeld 9"/>
          <p:cNvSpPr txBox="1"/>
          <p:nvPr/>
        </p:nvSpPr>
        <p:spPr>
          <a:xfrm>
            <a:off x="6887488" y="1556792"/>
            <a:ext cx="7088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(002)</a:t>
            </a:r>
            <a:r>
              <a:rPr lang="de-DE" sz="1400" baseline="-25000" dirty="0" smtClean="0"/>
              <a:t>rh</a:t>
            </a:r>
            <a:endParaRPr lang="de-DE" sz="1400" baseline="-25000" dirty="0"/>
          </a:p>
        </p:txBody>
      </p:sp>
      <p:sp>
        <p:nvSpPr>
          <p:cNvPr id="11" name="Textfeld 10"/>
          <p:cNvSpPr txBox="1"/>
          <p:nvPr/>
        </p:nvSpPr>
        <p:spPr>
          <a:xfrm>
            <a:off x="7524328" y="1681063"/>
            <a:ext cx="675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(200)</a:t>
            </a:r>
            <a:r>
              <a:rPr lang="de-DE" sz="1400" baseline="-25000" dirty="0" err="1" smtClean="0"/>
              <a:t>tr</a:t>
            </a:r>
            <a:endParaRPr lang="de-DE" sz="1400" baseline="-25000" dirty="0"/>
          </a:p>
        </p:txBody>
      </p:sp>
    </p:spTree>
    <p:extLst>
      <p:ext uri="{BB962C8B-B14F-4D97-AF65-F5344CB8AC3E}">
        <p14:creationId xmlns:p14="http://schemas.microsoft.com/office/powerpoint/2010/main" val="4149157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Überlegungen zur Struktur von LLTO</a:t>
            </a:r>
            <a:endParaRPr lang="de-DE" dirty="0"/>
          </a:p>
        </p:txBody>
      </p:sp>
      <p:pic>
        <p:nvPicPr>
          <p:cNvPr id="7" name="Grafik 6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68760"/>
            <a:ext cx="2562583" cy="2324425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3131839" y="1173892"/>
            <a:ext cx="432048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A-Platz : Li</a:t>
            </a:r>
            <a:r>
              <a:rPr lang="de-DE" baseline="30000" dirty="0" smtClean="0"/>
              <a:t>1+</a:t>
            </a:r>
            <a:r>
              <a:rPr lang="de-DE" dirty="0" smtClean="0"/>
              <a:t>, La</a:t>
            </a:r>
            <a:r>
              <a:rPr lang="de-DE" baseline="30000" dirty="0" smtClean="0"/>
              <a:t>3+</a:t>
            </a:r>
            <a:r>
              <a:rPr lang="de-DE" dirty="0" smtClean="0"/>
              <a:t>, V</a:t>
            </a:r>
            <a:r>
              <a:rPr lang="de-DE" baseline="30000" dirty="0" smtClean="0"/>
              <a:t>2-</a:t>
            </a:r>
          </a:p>
          <a:p>
            <a:r>
              <a:rPr lang="de-DE" dirty="0" smtClean="0"/>
              <a:t>B-Platz : Ti</a:t>
            </a:r>
            <a:r>
              <a:rPr lang="de-DE" baseline="30000" dirty="0" smtClean="0"/>
              <a:t>4+</a:t>
            </a:r>
          </a:p>
          <a:p>
            <a:r>
              <a:rPr lang="de-DE" dirty="0" smtClean="0"/>
              <a:t>O-Platz : O</a:t>
            </a:r>
            <a:r>
              <a:rPr lang="de-DE" baseline="30000" dirty="0" smtClean="0"/>
              <a:t>2-</a:t>
            </a:r>
            <a:endParaRPr lang="de-DE" baseline="30000" dirty="0"/>
          </a:p>
        </p:txBody>
      </p:sp>
      <p:sp>
        <p:nvSpPr>
          <p:cNvPr id="9" name="Textfeld 8"/>
          <p:cNvSpPr txBox="1"/>
          <p:nvPr/>
        </p:nvSpPr>
        <p:spPr>
          <a:xfrm>
            <a:off x="3114307" y="2852936"/>
            <a:ext cx="5066452" cy="369332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de-DE" dirty="0" smtClean="0"/>
              <a:t>Leitfähigkeitsmechanismus: Leerstellendiffusion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/>
              <p:cNvSpPr txBox="1"/>
              <p:nvPr/>
            </p:nvSpPr>
            <p:spPr>
              <a:xfrm>
                <a:off x="3131840" y="2115819"/>
                <a:ext cx="4396909" cy="5854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d>
                              <m:dPr>
                                <m:ctrlPr>
                                  <a:rPr lang="de-DE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3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d>
                              <m:dPr>
                                <m:ctrlPr>
                                  <a:rPr lang="de-DE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2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𝑉</m:t>
                            </m:r>
                          </m:e>
                          <m:sub>
                            <m:d>
                              <m:dPr>
                                <m:ctrlPr>
                                  <a:rPr lang="de-DE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de-DE" b="0" i="1" smtClean="0">
                                        <a:latin typeface="Cambria Math"/>
                                      </a:rPr>
                                    </m:ctrlPr>
                                  </m:fPr>
                                  <m:num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de-DE" b="0" i="1" smtClean="0">
                                    <a:latin typeface="Cambria Math"/>
                                  </a:rPr>
                                  <m:t>−2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𝑥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𝑇𝑖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3</m:t>
                        </m:r>
                      </m:sub>
                    </m:sSub>
                    <m:r>
                      <a:rPr lang="de-DE" b="0" i="1" smtClean="0">
                        <a:latin typeface="Cambria Math"/>
                      </a:rPr>
                      <m:t> </m:t>
                    </m:r>
                    <m:r>
                      <a:rPr lang="de-DE" b="0" i="1" smtClean="0">
                        <a:latin typeface="Cambria Math"/>
                      </a:rPr>
                      <m:t>𝑚𝑖𝑡</m:t>
                    </m:r>
                    <m:r>
                      <a:rPr lang="de-DE" b="0" i="1" smtClean="0">
                        <a:latin typeface="Cambria Math"/>
                      </a:rPr>
                      <m:t> 0&lt;</m:t>
                    </m:r>
                    <m:r>
                      <a:rPr lang="de-DE" b="0" i="1" smtClean="0">
                        <a:latin typeface="Cambria Math"/>
                      </a:rPr>
                      <m:t>𝑥</m:t>
                    </m:r>
                    <m:r>
                      <a:rPr lang="de-DE" b="0" i="1" smtClean="0">
                        <a:latin typeface="Cambria Math"/>
                      </a:rPr>
                      <m:t>&lt;</m:t>
                    </m:r>
                    <m:f>
                      <m:fPr>
                        <m:ctrlPr>
                          <a:rPr lang="de-DE" b="0" i="1" smtClean="0">
                            <a:latin typeface="Cambria Math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e-DE" b="0" i="1" smtClean="0">
                            <a:latin typeface="Cambria Math"/>
                          </a:rPr>
                          <m:t>6</m:t>
                        </m:r>
                      </m:den>
                    </m:f>
                  </m:oMath>
                </a14:m>
                <a:r>
                  <a:rPr lang="de-DE" dirty="0" smtClean="0"/>
                  <a:t> </a:t>
                </a:r>
                <a:endParaRPr lang="de-DE" dirty="0"/>
              </a:p>
            </p:txBody>
          </p:sp>
        </mc:Choice>
        <mc:Fallback xmlns="">
          <p:sp>
            <p:nvSpPr>
              <p:cNvPr id="10" name="Textfeld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1840" y="2115819"/>
                <a:ext cx="4396909" cy="585481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/>
              <p:cNvSpPr txBox="1"/>
              <p:nvPr/>
            </p:nvSpPr>
            <p:spPr>
              <a:xfrm>
                <a:off x="251521" y="3501008"/>
                <a:ext cx="8640959" cy="1166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Beispiel 1: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𝑥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de-DE" b="0" i="0" smtClean="0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Li</m:t>
                          </m:r>
                        </m:e>
                        <m:sub>
                          <m:r>
                            <a:rPr lang="de-DE" b="0" i="0" smtClean="0">
                              <a:latin typeface="Cambria Math"/>
                            </a:rPr>
                            <m:t>0,5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La</m:t>
                          </m:r>
                        </m:e>
                        <m:sub>
                          <m:r>
                            <a:rPr lang="de-DE" b="0" i="0" smtClean="0">
                              <a:latin typeface="Cambria Math"/>
                            </a:rPr>
                            <m:t>0,5</m:t>
                          </m:r>
                        </m:sub>
                      </m:sSub>
                      <m:r>
                        <a:rPr lang="de-DE" b="0" i="0" smtClean="0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 b="0" i="0" smtClean="0">
                              <a:latin typeface="Cambria Math"/>
                            </a:rPr>
                            <m:t>TiO</m:t>
                          </m:r>
                        </m:e>
                        <m:sub>
                          <m:r>
                            <a:rPr lang="de-DE" b="0" i="0" smtClean="0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b="0" dirty="0" smtClean="0"/>
              </a:p>
              <a:p>
                <a:pPr algn="ctr"/>
                <a:r>
                  <a:rPr lang="de-DE" dirty="0" smtClean="0">
                    <a:sym typeface="Wingdings" panose="05000000000000000000" pitchFamily="2" charset="2"/>
                  </a:rPr>
                  <a:t> Leitfähigkeit thermodynamisch bestimmt</a:t>
                </a:r>
                <a:endParaRPr lang="de-DE" dirty="0"/>
              </a:p>
            </p:txBody>
          </p:sp>
        </mc:Choice>
        <mc:Fallback xmlns="">
          <p:sp>
            <p:nvSpPr>
              <p:cNvPr id="11" name="Textfeld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3501008"/>
                <a:ext cx="8640959" cy="1166730"/>
              </a:xfrm>
              <a:prstGeom prst="rect">
                <a:avLst/>
              </a:prstGeom>
              <a:blipFill rotWithShape="1">
                <a:blip r:embed="rId4"/>
                <a:stretch>
                  <a:fillRect t="-2604" b="-7292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/>
              <p:cNvSpPr txBox="1"/>
              <p:nvPr/>
            </p:nvSpPr>
            <p:spPr>
              <a:xfrm>
                <a:off x="251521" y="4869160"/>
                <a:ext cx="8640960" cy="11667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de-DE" dirty="0" smtClean="0"/>
                  <a:t>Beispiel 2: </a:t>
                </a:r>
                <a:endParaRPr lang="de-DE" b="0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i="1">
                          <a:latin typeface="Cambria Math"/>
                        </a:rPr>
                        <m:t>𝑥</m:t>
                      </m:r>
                      <m:r>
                        <a:rPr lang="de-DE" i="1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DE" b="0" i="1" smtClean="0">
                              <a:latin typeface="Cambria Math"/>
                            </a:rPr>
                            <m:t>10</m:t>
                          </m:r>
                        </m:den>
                      </m:f>
                      <m:r>
                        <a:rPr lang="de-DE">
                          <a:latin typeface="Cambria Math"/>
                        </a:rPr>
                        <m:t>→</m:t>
                      </m:r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0" smtClean="0">
                              <a:latin typeface="Cambria Math"/>
                            </a:rPr>
                            <m:t>(</m:t>
                          </m:r>
                          <m:r>
                            <m:rPr>
                              <m:sty m:val="p"/>
                            </m:rPr>
                            <a:rPr lang="de-DE">
                              <a:latin typeface="Cambria Math"/>
                            </a:rPr>
                            <m:t>Li</m:t>
                          </m:r>
                        </m:e>
                        <m:sub>
                          <m:r>
                            <a:rPr lang="de-DE">
                              <a:latin typeface="Cambria Math"/>
                            </a:rPr>
                            <m:t>0,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/>
                            </a:rPr>
                            <m:t>La</m:t>
                          </m:r>
                        </m:e>
                        <m:sub>
                          <m:r>
                            <a:rPr lang="de-DE">
                              <a:latin typeface="Cambria Math"/>
                            </a:rPr>
                            <m:t>0,5</m:t>
                          </m:r>
                          <m:r>
                            <a:rPr lang="de-DE" b="0" i="0" smtClean="0">
                              <a:latin typeface="Cambria Math"/>
                            </a:rPr>
                            <m:t>6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7</m:t>
                          </m:r>
                        </m:sub>
                      </m:sSub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𝑉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0,133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)</m:t>
                      </m:r>
                      <m:sSub>
                        <m:sSubPr>
                          <m:ctrlPr>
                            <a:rPr lang="de-DE" i="1">
                              <a:latin typeface="Cambria Math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de-DE">
                              <a:latin typeface="Cambria Math"/>
                            </a:rPr>
                            <m:t>TiO</m:t>
                          </m:r>
                        </m:e>
                        <m:sub>
                          <m:r>
                            <a:rPr lang="de-DE">
                              <a:latin typeface="Cambria Math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de-DE" dirty="0" smtClean="0"/>
              </a:p>
              <a:p>
                <a:pPr algn="ctr"/>
                <a:r>
                  <a:rPr lang="de-DE" dirty="0" smtClean="0">
                    <a:sym typeface="Wingdings" panose="05000000000000000000" pitchFamily="2" charset="2"/>
                  </a:rPr>
                  <a:t> Leitfähigkeit thermodynamisch und defektchemisch beeinflusst</a:t>
                </a:r>
                <a:endParaRPr lang="de-DE" dirty="0"/>
              </a:p>
            </p:txBody>
          </p:sp>
        </mc:Choice>
        <mc:Fallback xmlns="">
          <p:sp>
            <p:nvSpPr>
              <p:cNvPr id="12" name="Textfeld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1521" y="4869160"/>
                <a:ext cx="8640960" cy="1166730"/>
              </a:xfrm>
              <a:prstGeom prst="rect">
                <a:avLst/>
              </a:prstGeom>
              <a:blipFill rotWithShape="1">
                <a:blip r:embed="rId5"/>
                <a:stretch>
                  <a:fillRect t="-2618" b="-7853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8725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Herstellung mittels Mischoxid-Route</a:t>
            </a:r>
          </a:p>
        </p:txBody>
      </p:sp>
      <p:sp>
        <p:nvSpPr>
          <p:cNvPr id="23" name="Flussdiagramm: Prozess 22"/>
          <p:cNvSpPr/>
          <p:nvPr/>
        </p:nvSpPr>
        <p:spPr>
          <a:xfrm>
            <a:off x="1547664" y="1052959"/>
            <a:ext cx="1655762" cy="6556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smtClean="0"/>
              <a:t>Li</a:t>
            </a:r>
            <a:r>
              <a:rPr lang="de-DE" baseline="-25000" dirty="0" smtClean="0"/>
              <a:t>2</a:t>
            </a:r>
            <a:r>
              <a:rPr lang="de-DE" dirty="0" smtClean="0"/>
              <a:t>CO</a:t>
            </a:r>
            <a:r>
              <a:rPr lang="de-DE" baseline="-25000" dirty="0" smtClean="0"/>
              <a:t>3</a:t>
            </a:r>
            <a:endParaRPr lang="de-DE" baseline="-25000" dirty="0"/>
          </a:p>
        </p:txBody>
      </p:sp>
      <p:sp>
        <p:nvSpPr>
          <p:cNvPr id="24" name="Flussdiagramm: Prozess 23"/>
          <p:cNvSpPr/>
          <p:nvPr/>
        </p:nvSpPr>
        <p:spPr>
          <a:xfrm>
            <a:off x="5083026" y="1052959"/>
            <a:ext cx="1655763" cy="6556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smtClean="0"/>
              <a:t>TiO</a:t>
            </a:r>
            <a:r>
              <a:rPr lang="de-DE" baseline="-25000" dirty="0" smtClean="0"/>
              <a:t>2</a:t>
            </a:r>
            <a:endParaRPr lang="de-DE" baseline="-25000" dirty="0"/>
          </a:p>
        </p:txBody>
      </p:sp>
      <p:sp>
        <p:nvSpPr>
          <p:cNvPr id="26" name="Flussdiagramm: Prozess 25"/>
          <p:cNvSpPr/>
          <p:nvPr/>
        </p:nvSpPr>
        <p:spPr>
          <a:xfrm>
            <a:off x="3207122" y="3284984"/>
            <a:ext cx="1879600" cy="6572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smtClean="0"/>
              <a:t>Kalzinierung</a:t>
            </a:r>
            <a:endParaRPr lang="de-DE" dirty="0"/>
          </a:p>
        </p:txBody>
      </p:sp>
      <p:sp>
        <p:nvSpPr>
          <p:cNvPr id="30" name="Geschweifte Klammer rechts 29"/>
          <p:cNvSpPr/>
          <p:nvPr/>
        </p:nvSpPr>
        <p:spPr>
          <a:xfrm rot="5400000">
            <a:off x="3931294" y="140941"/>
            <a:ext cx="423863" cy="3575050"/>
          </a:xfrm>
          <a:prstGeom prst="rightBrace">
            <a:avLst/>
          </a:prstGeom>
          <a:ln w="158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5" name="Flussdiagramm: Prozess 34"/>
          <p:cNvSpPr/>
          <p:nvPr/>
        </p:nvSpPr>
        <p:spPr>
          <a:xfrm>
            <a:off x="3203426" y="2204864"/>
            <a:ext cx="1879600" cy="6572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err="1" smtClean="0"/>
              <a:t>Attritierung</a:t>
            </a:r>
            <a:endParaRPr lang="de-DE" dirty="0"/>
          </a:p>
        </p:txBody>
      </p:sp>
      <p:sp>
        <p:nvSpPr>
          <p:cNvPr id="37" name="Pfeil nach unten 36"/>
          <p:cNvSpPr/>
          <p:nvPr/>
        </p:nvSpPr>
        <p:spPr>
          <a:xfrm>
            <a:off x="4089251" y="2924944"/>
            <a:ext cx="10795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8" name="Pfeil nach unten 37"/>
          <p:cNvSpPr/>
          <p:nvPr/>
        </p:nvSpPr>
        <p:spPr>
          <a:xfrm rot="16200000">
            <a:off x="5245695" y="3487292"/>
            <a:ext cx="10795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9" name="Flussdiagramm: Prozess 38"/>
          <p:cNvSpPr/>
          <p:nvPr/>
        </p:nvSpPr>
        <p:spPr>
          <a:xfrm>
            <a:off x="5506442" y="3284984"/>
            <a:ext cx="2021160" cy="657225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smtClean="0"/>
              <a:t>Charakterisierung</a:t>
            </a:r>
            <a:endParaRPr lang="de-DE" dirty="0"/>
          </a:p>
        </p:txBody>
      </p:sp>
      <p:sp>
        <p:nvSpPr>
          <p:cNvPr id="40" name="Pfeil nach unten 39"/>
          <p:cNvSpPr/>
          <p:nvPr/>
        </p:nvSpPr>
        <p:spPr>
          <a:xfrm>
            <a:off x="4089251" y="4005064"/>
            <a:ext cx="107950" cy="279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41" name="Flussdiagramm: Prozess 40"/>
          <p:cNvSpPr/>
          <p:nvPr/>
        </p:nvSpPr>
        <p:spPr>
          <a:xfrm>
            <a:off x="3203426" y="4365104"/>
            <a:ext cx="1879600" cy="648072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smtClean="0">
                <a:solidFill>
                  <a:schemeClr val="bg1"/>
                </a:solidFill>
              </a:rPr>
              <a:t>Mahlprozess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48" name="Flussdiagramm: Prozess 47"/>
          <p:cNvSpPr/>
          <p:nvPr/>
        </p:nvSpPr>
        <p:spPr>
          <a:xfrm>
            <a:off x="5506442" y="4365104"/>
            <a:ext cx="2021160" cy="65722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Charakterisierung</a:t>
            </a:r>
          </a:p>
        </p:txBody>
      </p:sp>
      <p:sp>
        <p:nvSpPr>
          <p:cNvPr id="27" name="Pfeil nach unten 26"/>
          <p:cNvSpPr/>
          <p:nvPr/>
        </p:nvSpPr>
        <p:spPr>
          <a:xfrm rot="16200000">
            <a:off x="5245695" y="4567412"/>
            <a:ext cx="10795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28" name="Flussdiagramm: Prozess 27"/>
          <p:cNvSpPr/>
          <p:nvPr/>
        </p:nvSpPr>
        <p:spPr>
          <a:xfrm>
            <a:off x="3203848" y="5419824"/>
            <a:ext cx="1879600" cy="862558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smtClean="0">
                <a:solidFill>
                  <a:schemeClr val="bg1"/>
                </a:solidFill>
              </a:rPr>
              <a:t>Formgebung</a:t>
            </a:r>
          </a:p>
          <a:p>
            <a:pPr algn="ctr">
              <a:defRPr/>
            </a:pPr>
            <a:r>
              <a:rPr lang="de-DE" dirty="0" smtClean="0">
                <a:solidFill>
                  <a:schemeClr val="bg1"/>
                </a:solidFill>
              </a:rPr>
              <a:t>&amp;</a:t>
            </a:r>
          </a:p>
          <a:p>
            <a:pPr algn="ctr">
              <a:defRPr/>
            </a:pPr>
            <a:r>
              <a:rPr lang="de-DE" dirty="0" smtClean="0">
                <a:solidFill>
                  <a:schemeClr val="bg1"/>
                </a:solidFill>
              </a:rPr>
              <a:t>Sintern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29" name="Flussdiagramm: Prozess 28"/>
          <p:cNvSpPr/>
          <p:nvPr/>
        </p:nvSpPr>
        <p:spPr>
          <a:xfrm>
            <a:off x="5506864" y="5491832"/>
            <a:ext cx="2021160" cy="657225"/>
          </a:xfrm>
          <a:prstGeom prst="flowChartProcess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de-DE" dirty="0">
                <a:solidFill>
                  <a:schemeClr val="bg1"/>
                </a:solidFill>
              </a:rPr>
              <a:t>Charakterisierung</a:t>
            </a:r>
          </a:p>
        </p:txBody>
      </p:sp>
      <p:sp>
        <p:nvSpPr>
          <p:cNvPr id="32" name="Pfeil nach unten 31"/>
          <p:cNvSpPr/>
          <p:nvPr/>
        </p:nvSpPr>
        <p:spPr>
          <a:xfrm rot="16200000">
            <a:off x="5246117" y="5661720"/>
            <a:ext cx="107950" cy="279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sp>
        <p:nvSpPr>
          <p:cNvPr id="33" name="Flussdiagramm: Prozess 32"/>
          <p:cNvSpPr/>
          <p:nvPr/>
        </p:nvSpPr>
        <p:spPr>
          <a:xfrm>
            <a:off x="3304431" y="1052736"/>
            <a:ext cx="1655762" cy="655638"/>
          </a:xfrm>
          <a:prstGeom prst="flowChartProces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de-DE" dirty="0" smtClean="0"/>
              <a:t>La</a:t>
            </a:r>
            <a:r>
              <a:rPr lang="de-DE" baseline="-25000" dirty="0" smtClean="0"/>
              <a:t>2</a:t>
            </a:r>
            <a:r>
              <a:rPr lang="de-DE" dirty="0" smtClean="0"/>
              <a:t>O</a:t>
            </a:r>
            <a:r>
              <a:rPr lang="de-DE" baseline="-25000" dirty="0" smtClean="0"/>
              <a:t>3</a:t>
            </a:r>
            <a:endParaRPr lang="de-DE" baseline="-25000" dirty="0"/>
          </a:p>
        </p:txBody>
      </p:sp>
      <p:sp>
        <p:nvSpPr>
          <p:cNvPr id="34" name="Pfeil nach unten 33"/>
          <p:cNvSpPr/>
          <p:nvPr/>
        </p:nvSpPr>
        <p:spPr>
          <a:xfrm>
            <a:off x="4092947" y="5085184"/>
            <a:ext cx="107950" cy="279400"/>
          </a:xfrm>
          <a:prstGeom prst="downArrow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de-DE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11" t="22208" r="12160" b="24160"/>
          <a:stretch/>
        </p:blipFill>
        <p:spPr bwMode="auto">
          <a:xfrm rot="16200000">
            <a:off x="384145" y="3284867"/>
            <a:ext cx="2603026" cy="14162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feld 21"/>
              <p:cNvSpPr txBox="1"/>
              <p:nvPr/>
            </p:nvSpPr>
            <p:spPr>
              <a:xfrm>
                <a:off x="5220072" y="2305092"/>
                <a:ext cx="3462615" cy="54886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de-DE" sz="1400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de-DE" sz="1400" b="0" i="1" smtClean="0"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de-DE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/>
                                </a:rPr>
                                <m:t>𝑖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de-DE" sz="1400" b="0" i="1" smtClean="0">
                                      <a:latin typeface="Cambria Math"/>
                                    </a:rPr>
                                    <m:t>3</m:t>
                                  </m:r>
                                  <m:r>
                                    <a:rPr lang="de-DE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r>
                            <a:rPr lang="de-DE" sz="1400" b="0" i="1" smtClean="0">
                              <a:latin typeface="Cambria Math"/>
                            </a:rPr>
                            <m:t>𝐿</m:t>
                          </m:r>
                          <m:sSub>
                            <m:sSubPr>
                              <m:ctrlPr>
                                <a:rPr lang="de-DE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/>
                                </a:rPr>
                                <m:t>𝑎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14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400" b="0" i="1" smtClean="0">
                                          <a:latin typeface="Cambria Math"/>
                                        </a:rPr>
                                        <m:t>2</m:t>
                                      </m:r>
                                    </m:num>
                                    <m:den>
                                      <m:r>
                                        <a:rPr lang="de-DE" sz="1400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de-DE" sz="1400" b="0" i="1" smtClean="0">
                                      <a:latin typeface="Cambria Math"/>
                                    </a:rPr>
                                    <m:t>−</m:t>
                                  </m:r>
                                  <m:r>
                                    <a:rPr lang="de-DE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  <m:sSub>
                            <m:sSubPr>
                              <m:ctrlPr>
                                <a:rPr lang="de-DE" sz="1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de-DE" sz="1400" b="0" i="1" smtClean="0">
                                  <a:latin typeface="Cambria Math"/>
                                </a:rPr>
                                <m:t>𝑉</m:t>
                              </m:r>
                            </m:e>
                            <m:sub>
                              <m:d>
                                <m:dPr>
                                  <m:ctrlPr>
                                    <a:rPr lang="de-DE" sz="1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de-DE" sz="1400" b="0" i="1" smtClean="0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de-DE" sz="1400" b="0" i="1" smtClean="0">
                                          <a:latin typeface="Cambria Math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de-DE" sz="1400" b="0" i="1" smtClean="0">
                                          <a:latin typeface="Cambria Math"/>
                                        </a:rPr>
                                        <m:t>3</m:t>
                                      </m:r>
                                    </m:den>
                                  </m:f>
                                  <m:r>
                                    <a:rPr lang="de-DE" sz="1400" b="0" i="1" smtClean="0">
                                      <a:latin typeface="Cambria Math"/>
                                    </a:rPr>
                                    <m:t>−2</m:t>
                                  </m:r>
                                  <m:r>
                                    <a:rPr lang="de-DE" sz="1400" b="0" i="1" smtClean="0">
                                      <a:latin typeface="Cambria Math"/>
                                    </a:rPr>
                                    <m:t>𝑥</m:t>
                                  </m:r>
                                </m:e>
                              </m:d>
                            </m:sub>
                          </m:sSub>
                        </m:e>
                      </m:d>
                      <m:r>
                        <a:rPr lang="de-DE" sz="1400" b="0" i="1" smtClean="0">
                          <a:latin typeface="Cambria Math"/>
                        </a:rPr>
                        <m:t>𝑇𝑖</m:t>
                      </m:r>
                      <m:sSub>
                        <m:sSubPr>
                          <m:ctrlPr>
                            <a:rPr lang="de-DE" sz="1400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sz="1400" b="0" i="1" smtClean="0">
                              <a:latin typeface="Cambria Math"/>
                            </a:rPr>
                            <m:t>𝑂</m:t>
                          </m:r>
                        </m:e>
                        <m:sub>
                          <m:r>
                            <a:rPr lang="de-DE" sz="1400" b="0" i="1" smtClean="0">
                              <a:latin typeface="Cambria Math"/>
                            </a:rPr>
                            <m:t>3</m:t>
                          </m:r>
                        </m:sub>
                      </m:sSub>
                      <m:r>
                        <a:rPr lang="de-DE" sz="1400" b="0" i="1" smtClean="0">
                          <a:latin typeface="Cambria Math"/>
                        </a:rPr>
                        <m:t> </m:t>
                      </m:r>
                      <m:r>
                        <a:rPr lang="de-DE" sz="1400" b="0" i="1" smtClean="0">
                          <a:latin typeface="Cambria Math"/>
                        </a:rPr>
                        <m:t>𝑚𝑖𝑡</m:t>
                      </m:r>
                      <m:r>
                        <a:rPr lang="de-DE" sz="1400" b="0" i="1" smtClean="0">
                          <a:latin typeface="Cambria Math"/>
                        </a:rPr>
                        <m:t> </m:t>
                      </m:r>
                      <m:r>
                        <a:rPr lang="de-DE" sz="1400" b="0" i="1" smtClean="0">
                          <a:latin typeface="Cambria Math"/>
                        </a:rPr>
                        <m:t>𝑥</m:t>
                      </m:r>
                      <m:r>
                        <a:rPr lang="de-DE" sz="1400" b="0" i="1" smtClean="0">
                          <a:latin typeface="Cambria Math"/>
                        </a:rPr>
                        <m:t>=</m:t>
                      </m:r>
                      <m:f>
                        <m:fPr>
                          <m:ctrlPr>
                            <a:rPr lang="de-DE" sz="1400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sz="1400" b="0" i="1" smtClean="0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/>
                            </a:rPr>
                            <m:t>6</m:t>
                          </m:r>
                        </m:den>
                      </m:f>
                      <m:r>
                        <a:rPr lang="de-DE" sz="1400" b="0" i="1" smtClean="0">
                          <a:latin typeface="Cambria Math"/>
                        </a:rPr>
                        <m:t>,</m:t>
                      </m:r>
                      <m:f>
                        <m:fPr>
                          <m:ctrlPr>
                            <a:rPr lang="de-DE" sz="1400" i="1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de-DE" sz="1400" i="1">
                              <a:latin typeface="Cambria Math"/>
                            </a:rPr>
                            <m:t>1</m:t>
                          </m:r>
                        </m:num>
                        <m:den>
                          <m:r>
                            <a:rPr lang="de-DE" sz="1400" b="0" i="1" smtClean="0">
                              <a:latin typeface="Cambria Math"/>
                            </a:rPr>
                            <m:t>10</m:t>
                          </m:r>
                        </m:den>
                      </m:f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22" name="Textfeld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072" y="2305092"/>
                <a:ext cx="3462615" cy="548868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319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Charakterisierung - XRD</a:t>
            </a:r>
            <a:endParaRPr lang="de-DE" dirty="0"/>
          </a:p>
        </p:txBody>
      </p:sp>
      <p:graphicFrame>
        <p:nvGraphicFramePr>
          <p:cNvPr id="3" name="Objek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4012608"/>
              </p:ext>
            </p:extLst>
          </p:nvPr>
        </p:nvGraphicFramePr>
        <p:xfrm>
          <a:off x="-67211" y="549360"/>
          <a:ext cx="8784833" cy="61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802" name="Graph" r:id="rId4" imgW="4129200" imgH="2877120" progId="Origin50.Graph">
                  <p:embed/>
                </p:oleObj>
              </mc:Choice>
              <mc:Fallback>
                <p:oleObj name="Graph" r:id="rId4" imgW="4129200" imgH="28771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-67211" y="549360"/>
                        <a:ext cx="8784833" cy="61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121" name="Textfeld 5120"/>
          <p:cNvSpPr txBox="1"/>
          <p:nvPr/>
        </p:nvSpPr>
        <p:spPr>
          <a:xfrm>
            <a:off x="1958504" y="5108708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+</a:t>
            </a:r>
            <a:endParaRPr lang="de-DE" sz="1200" b="1" dirty="0"/>
          </a:p>
        </p:txBody>
      </p:sp>
      <p:sp>
        <p:nvSpPr>
          <p:cNvPr id="35" name="Textfeld 34"/>
          <p:cNvSpPr txBox="1"/>
          <p:nvPr/>
        </p:nvSpPr>
        <p:spPr>
          <a:xfrm>
            <a:off x="6169774" y="511179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+</a:t>
            </a:r>
            <a:endParaRPr lang="de-DE" sz="1200" b="1" dirty="0"/>
          </a:p>
        </p:txBody>
      </p:sp>
      <p:sp>
        <p:nvSpPr>
          <p:cNvPr id="36" name="Textfeld 35"/>
          <p:cNvSpPr txBox="1"/>
          <p:nvPr/>
        </p:nvSpPr>
        <p:spPr>
          <a:xfrm>
            <a:off x="5615938" y="5100175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+</a:t>
            </a:r>
            <a:endParaRPr lang="de-DE" sz="1200" b="1" dirty="0"/>
          </a:p>
        </p:txBody>
      </p:sp>
      <p:sp>
        <p:nvSpPr>
          <p:cNvPr id="37" name="Textfeld 36"/>
          <p:cNvSpPr txBox="1"/>
          <p:nvPr/>
        </p:nvSpPr>
        <p:spPr>
          <a:xfrm>
            <a:off x="4330576" y="5109292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+</a:t>
            </a:r>
            <a:endParaRPr lang="de-DE" sz="12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feld 40"/>
              <p:cNvSpPr txBox="1"/>
              <p:nvPr/>
            </p:nvSpPr>
            <p:spPr>
              <a:xfrm>
                <a:off x="4714469" y="1349370"/>
                <a:ext cx="2568267" cy="12789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b="0" i="1" smtClean="0">
                            <a:latin typeface="Cambria Math"/>
                          </a:rPr>
                        </m:ctrlPr>
                      </m:dPr>
                      <m:e>
                        <m:r>
                          <a:rPr lang="de-DE" b="0" i="1" smtClean="0"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d>
                              <m:dPr>
                                <m:ctrlPr>
                                  <a:rPr lang="de-DE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0,5</m:t>
                                </m:r>
                              </m:e>
                            </m:d>
                          </m:sub>
                        </m:sSub>
                        <m:r>
                          <a:rPr lang="de-DE" b="0" i="1" smtClean="0"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d>
                              <m:dPr>
                                <m:ctrlPr>
                                  <a:rPr lang="de-DE" b="0" i="1" smtClean="0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b="0" i="1" smtClean="0">
                                    <a:latin typeface="Cambria Math"/>
                                  </a:rPr>
                                  <m:t>0,5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de-DE" b="0" i="1" smtClean="0">
                        <a:latin typeface="Cambria Math"/>
                      </a:rPr>
                      <m:t>𝑇𝑖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dirty="0" smtClean="0"/>
              </a:p>
              <a:p>
                <a:r>
                  <a:rPr lang="de-DE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r>
                          <a:rPr lang="de-DE" i="1"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d>
                              <m:dPr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,33</m:t>
                                </m:r>
                              </m:e>
                            </m:d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d>
                              <m:dPr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57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𝑇𝑖</m:t>
                    </m:r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i="1" dirty="0" smtClean="0">
                  <a:latin typeface="Cambria Math"/>
                </a:endParaRPr>
              </a:p>
              <a:p>
                <a:r>
                  <a:rPr lang="de-DE" b="0" dirty="0" smtClean="0"/>
                  <a:t>+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/>
                      </a:rPr>
                      <m:t>𝐿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4</m:t>
                        </m:r>
                      </m:sub>
                    </m:sSub>
                    <m:r>
                      <a:rPr lang="de-DE" i="1">
                        <a:latin typeface="Cambria Math"/>
                      </a:rPr>
                      <m:t>𝑇</m:t>
                    </m:r>
                    <m:sSub>
                      <m:sSubPr>
                        <m:ctrlPr>
                          <a:rPr lang="de-DE" b="0" i="1" smtClean="0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𝑖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5</m:t>
                        </m:r>
                      </m:sub>
                    </m:sSub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de-DE" b="0" i="1" smtClean="0">
                            <a:latin typeface="Cambria Math"/>
                          </a:rPr>
                          <m:t>12</m:t>
                        </m:r>
                      </m:sub>
                    </m:sSub>
                  </m:oMath>
                </a14:m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41" name="Textfeld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4469" y="1349370"/>
                <a:ext cx="2568267" cy="1278940"/>
              </a:xfrm>
              <a:prstGeom prst="rect">
                <a:avLst/>
              </a:prstGeom>
              <a:blipFill rotWithShape="1">
                <a:blip r:embed="rId6"/>
                <a:stretch>
                  <a:fillRect l="-189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4" name="Rechteck 33"/>
          <p:cNvSpPr/>
          <p:nvPr/>
        </p:nvSpPr>
        <p:spPr>
          <a:xfrm>
            <a:off x="4806506" y="1479705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/>
          <p:cNvSpPr/>
          <p:nvPr/>
        </p:nvSpPr>
        <p:spPr>
          <a:xfrm>
            <a:off x="2483768" y="519320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/>
          <p:cNvSpPr/>
          <p:nvPr/>
        </p:nvSpPr>
        <p:spPr>
          <a:xfrm>
            <a:off x="2744168" y="519320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/>
          <p:cNvSpPr/>
          <p:nvPr/>
        </p:nvSpPr>
        <p:spPr>
          <a:xfrm>
            <a:off x="3596748" y="5184675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Textfeld 44"/>
          <p:cNvSpPr txBox="1"/>
          <p:nvPr/>
        </p:nvSpPr>
        <p:spPr>
          <a:xfrm>
            <a:off x="3597661" y="5097531"/>
            <a:ext cx="2744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+</a:t>
            </a:r>
            <a:endParaRPr lang="de-DE" sz="1200" b="1" dirty="0"/>
          </a:p>
        </p:txBody>
      </p:sp>
      <p:sp>
        <p:nvSpPr>
          <p:cNvPr id="46" name="Rechteck 45"/>
          <p:cNvSpPr/>
          <p:nvPr/>
        </p:nvSpPr>
        <p:spPr>
          <a:xfrm>
            <a:off x="4139952" y="38610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Rechteck 46"/>
          <p:cNvSpPr/>
          <p:nvPr/>
        </p:nvSpPr>
        <p:spPr>
          <a:xfrm>
            <a:off x="4746726" y="38610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Rechteck 47"/>
          <p:cNvSpPr/>
          <p:nvPr/>
        </p:nvSpPr>
        <p:spPr>
          <a:xfrm>
            <a:off x="5826051" y="38610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Rechteck 48"/>
          <p:cNvSpPr/>
          <p:nvPr/>
        </p:nvSpPr>
        <p:spPr>
          <a:xfrm>
            <a:off x="6796291" y="390544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Rechteck 49"/>
          <p:cNvSpPr/>
          <p:nvPr/>
        </p:nvSpPr>
        <p:spPr>
          <a:xfrm>
            <a:off x="4901855" y="519320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Rechteck 50"/>
          <p:cNvSpPr/>
          <p:nvPr/>
        </p:nvSpPr>
        <p:spPr>
          <a:xfrm>
            <a:off x="5298656" y="5193792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Rechteck 51"/>
          <p:cNvSpPr/>
          <p:nvPr/>
        </p:nvSpPr>
        <p:spPr>
          <a:xfrm>
            <a:off x="5504662" y="5193792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Rechteck 52"/>
          <p:cNvSpPr/>
          <p:nvPr/>
        </p:nvSpPr>
        <p:spPr>
          <a:xfrm>
            <a:off x="6443310" y="5193792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Rechteck 53"/>
          <p:cNvSpPr/>
          <p:nvPr/>
        </p:nvSpPr>
        <p:spPr>
          <a:xfrm>
            <a:off x="7259067" y="5193792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Rechteck 54"/>
          <p:cNvSpPr/>
          <p:nvPr/>
        </p:nvSpPr>
        <p:spPr>
          <a:xfrm>
            <a:off x="3419872" y="1355358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Rechteck 55"/>
          <p:cNvSpPr/>
          <p:nvPr/>
        </p:nvSpPr>
        <p:spPr>
          <a:xfrm>
            <a:off x="4815736" y="1806960"/>
            <a:ext cx="108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3259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90946118"/>
              </p:ext>
            </p:extLst>
          </p:nvPr>
        </p:nvGraphicFramePr>
        <p:xfrm>
          <a:off x="-79911" y="549360"/>
          <a:ext cx="8784833" cy="612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850" name="Graph" r:id="rId3" imgW="4129200" imgH="2877120" progId="Origin50.Graph">
                  <p:embed/>
                </p:oleObj>
              </mc:Choice>
              <mc:Fallback>
                <p:oleObj name="Graph" r:id="rId3" imgW="4129200" imgH="28771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9911" y="549360"/>
                        <a:ext cx="8784833" cy="612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feld 2"/>
          <p:cNvSpPr txBox="1"/>
          <p:nvPr/>
        </p:nvSpPr>
        <p:spPr>
          <a:xfrm>
            <a:off x="4606953" y="1700808"/>
            <a:ext cx="740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LLTO</a:t>
            </a:r>
            <a:endParaRPr lang="de-DE" baseline="-25000" dirty="0"/>
          </a:p>
        </p:txBody>
      </p:sp>
      <p:sp>
        <p:nvSpPr>
          <p:cNvPr id="5" name="Textfeld 4"/>
          <p:cNvSpPr txBox="1"/>
          <p:nvPr/>
        </p:nvSpPr>
        <p:spPr>
          <a:xfrm>
            <a:off x="2051720" y="2918599"/>
            <a:ext cx="1881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/>
              <a:t>Titanatbildungen</a:t>
            </a:r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Analyse des Kalzinationsprozesses</a:t>
            </a:r>
          </a:p>
        </p:txBody>
      </p:sp>
    </p:spTree>
    <p:extLst>
      <p:ext uri="{BB962C8B-B14F-4D97-AF65-F5344CB8AC3E}">
        <p14:creationId xmlns:p14="http://schemas.microsoft.com/office/powerpoint/2010/main" val="305648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Anpassung der Herstellungsroute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685" y="1529903"/>
            <a:ext cx="3996347" cy="26435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feld 6"/>
              <p:cNvSpPr txBox="1"/>
              <p:nvPr/>
            </p:nvSpPr>
            <p:spPr>
              <a:xfrm>
                <a:off x="179512" y="4653136"/>
                <a:ext cx="8784976" cy="1593193"/>
              </a:xfrm>
              <a:prstGeom prst="rect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Einwaage der Startoxide anpassen (Li-Überschuss, La-Überschuss)</a:t>
                </a:r>
                <a:br>
                  <a:rPr lang="de-DE" dirty="0" smtClean="0"/>
                </a:br>
                <a:r>
                  <a:rPr lang="de-DE" dirty="0" smtClean="0">
                    <a:sym typeface="Wingdings" panose="05000000000000000000" pitchFamily="2" charset="2"/>
                  </a:rPr>
                  <a:t> Einstellung der gewünschten Stöchiometrie</a:t>
                </a:r>
                <a:r>
                  <a:rPr lang="de-DE" dirty="0"/>
                  <a:t> </a:t>
                </a:r>
                <a:r>
                  <a:rPr lang="de-DE" dirty="0" smtClean="0"/>
                  <a:t>(</a:t>
                </a:r>
                <a14:m>
                  <m:oMath xmlns:m="http://schemas.openxmlformats.org/officeDocument/2006/math">
                    <m:r>
                      <a:rPr lang="de-DE" i="1">
                        <a:latin typeface="Cambria Math"/>
                      </a:rPr>
                      <m:t>𝑥</m:t>
                    </m:r>
                    <m:r>
                      <a:rPr lang="de-DE" i="1">
                        <a:latin typeface="Cambria Math"/>
                      </a:rPr>
                      <m:t>= </m:t>
                    </m:r>
                    <m:f>
                      <m:fPr>
                        <m:ctrlPr>
                          <a:rPr lang="de-DE" i="1">
                            <a:latin typeface="Cambria Math"/>
                          </a:rPr>
                        </m:ctrlPr>
                      </m:fPr>
                      <m:num>
                        <m:r>
                          <a:rPr lang="de-DE" i="1">
                            <a:latin typeface="Cambria Math"/>
                          </a:rPr>
                          <m:t>1</m:t>
                        </m:r>
                      </m:num>
                      <m:den>
                        <m:r>
                          <a:rPr lang="de-DE" i="1">
                            <a:latin typeface="Cambria Math"/>
                          </a:rPr>
                          <m:t>10</m:t>
                        </m:r>
                      </m:den>
                    </m:f>
                    <m:r>
                      <a:rPr lang="de-DE" b="0" i="0" smtClean="0">
                        <a:latin typeface="Cambria Math"/>
                      </a:rPr>
                      <m:t>)</m:t>
                    </m:r>
                  </m:oMath>
                </a14:m>
                <a:endParaRPr lang="de-DE" dirty="0" smtClean="0">
                  <a:sym typeface="Wingdings" panose="05000000000000000000" pitchFamily="2" charset="2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de-DE" dirty="0" smtClean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de-DE" dirty="0" smtClean="0"/>
                  <a:t>Anpassung der notwendigen Haltezeiten für die Reaktionsschritte</a:t>
                </a:r>
                <a:br>
                  <a:rPr lang="de-DE" dirty="0" smtClean="0"/>
                </a:br>
                <a:r>
                  <a:rPr lang="de-DE" dirty="0" smtClean="0">
                    <a:sym typeface="Wingdings" panose="05000000000000000000" pitchFamily="2" charset="2"/>
                  </a:rPr>
                  <a:t> Beeinflussung der Abdampfung</a:t>
                </a:r>
                <a:endParaRPr lang="de-DE" dirty="0"/>
              </a:p>
            </p:txBody>
          </p:sp>
        </mc:Choice>
        <mc:Fallback xmlns="">
          <p:sp>
            <p:nvSpPr>
              <p:cNvPr id="7" name="Textfeld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512" y="4653136"/>
                <a:ext cx="8784976" cy="1593193"/>
              </a:xfrm>
              <a:prstGeom prst="rect">
                <a:avLst/>
              </a:prstGeom>
              <a:blipFill rotWithShape="1">
                <a:blip r:embed="rId3"/>
                <a:stretch>
                  <a:fillRect l="-277" t="-1128" b="-4135"/>
                </a:stretch>
              </a:blipFill>
              <a:ln w="25400"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Gebogener Pfeil 7"/>
          <p:cNvSpPr/>
          <p:nvPr/>
        </p:nvSpPr>
        <p:spPr>
          <a:xfrm rot="16200000">
            <a:off x="1186902" y="1963688"/>
            <a:ext cx="2619549" cy="1800000"/>
          </a:xfrm>
          <a:prstGeom prst="circularArrow">
            <a:avLst>
              <a:gd name="adj1" fmla="val 5683"/>
              <a:gd name="adj2" fmla="val 1102398"/>
              <a:gd name="adj3" fmla="val 20258748"/>
              <a:gd name="adj4" fmla="val 10800000"/>
              <a:gd name="adj5" fmla="val 8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10" name="Gebogener Pfeil 9"/>
          <p:cNvSpPr/>
          <p:nvPr/>
        </p:nvSpPr>
        <p:spPr>
          <a:xfrm rot="5400000">
            <a:off x="5278450" y="1963688"/>
            <a:ext cx="2619549" cy="1800000"/>
          </a:xfrm>
          <a:prstGeom prst="circularArrow">
            <a:avLst>
              <a:gd name="adj1" fmla="val 5683"/>
              <a:gd name="adj2" fmla="val 1102398"/>
              <a:gd name="adj3" fmla="val 20258748"/>
              <a:gd name="adj4" fmla="val 10800000"/>
              <a:gd name="adj5" fmla="val 89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194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Analyse des Kalzinationsprozesses</a:t>
            </a:r>
            <a:endParaRPr lang="de-DE" dirty="0"/>
          </a:p>
        </p:txBody>
      </p:sp>
      <p:grpSp>
        <p:nvGrpSpPr>
          <p:cNvPr id="42" name="Gruppieren 41"/>
          <p:cNvGrpSpPr/>
          <p:nvPr/>
        </p:nvGrpSpPr>
        <p:grpSpPr>
          <a:xfrm>
            <a:off x="-324544" y="1017603"/>
            <a:ext cx="5167312" cy="3635533"/>
            <a:chOff x="4085208" y="825342"/>
            <a:chExt cx="5167312" cy="3635533"/>
          </a:xfrm>
        </p:grpSpPr>
        <p:graphicFrame>
          <p:nvGraphicFramePr>
            <p:cNvPr id="4" name="Objek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21652652"/>
                </p:ext>
              </p:extLst>
            </p:nvPr>
          </p:nvGraphicFramePr>
          <p:xfrm>
            <a:off x="4085208" y="862013"/>
            <a:ext cx="5167312" cy="35988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55" name="Graph" r:id="rId3" imgW="4129200" imgH="2877120" progId="Origin50.Graph">
                    <p:embed/>
                  </p:oleObj>
                </mc:Choice>
                <mc:Fallback>
                  <p:oleObj name="Graph" r:id="rId3" imgW="4129200" imgH="287712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4"/>
                        <a:stretch>
                          <a:fillRect/>
                        </a:stretch>
                      </p:blipFill>
                      <p:spPr>
                        <a:xfrm>
                          <a:off x="4085208" y="862013"/>
                          <a:ext cx="5167312" cy="3598862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15" name="Gruppieren 14"/>
            <p:cNvGrpSpPr/>
            <p:nvPr/>
          </p:nvGrpSpPr>
          <p:grpSpPr>
            <a:xfrm>
              <a:off x="4860032" y="825342"/>
              <a:ext cx="1620491" cy="1595546"/>
              <a:chOff x="4860032" y="825342"/>
              <a:chExt cx="1620491" cy="1595546"/>
            </a:xfrm>
          </p:grpSpPr>
          <p:cxnSp>
            <p:nvCxnSpPr>
              <p:cNvPr id="8" name="Gerade Verbindung mit Pfeil 7"/>
              <p:cNvCxnSpPr/>
              <p:nvPr/>
            </p:nvCxnSpPr>
            <p:spPr>
              <a:xfrm>
                <a:off x="5354039" y="1394932"/>
                <a:ext cx="0" cy="10259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mit Pfeil 9"/>
              <p:cNvCxnSpPr/>
              <p:nvPr/>
            </p:nvCxnSpPr>
            <p:spPr>
              <a:xfrm>
                <a:off x="6150890" y="1105640"/>
                <a:ext cx="0" cy="320492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feld 11"/>
              <p:cNvSpPr txBox="1"/>
              <p:nvPr/>
            </p:nvSpPr>
            <p:spPr>
              <a:xfrm>
                <a:off x="4860032" y="945595"/>
                <a:ext cx="100811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500" dirty="0" smtClean="0"/>
                  <a:t>Li</a:t>
                </a:r>
                <a:r>
                  <a:rPr lang="de-DE" sz="1500" baseline="-25000" dirty="0" smtClean="0"/>
                  <a:t>4</a:t>
                </a:r>
                <a:r>
                  <a:rPr lang="de-DE" sz="1500" dirty="0" smtClean="0"/>
                  <a:t>Ti</a:t>
                </a:r>
                <a:r>
                  <a:rPr lang="de-DE" sz="1500" baseline="-25000" dirty="0" smtClean="0"/>
                  <a:t>5</a:t>
                </a:r>
                <a:r>
                  <a:rPr lang="de-DE" sz="1500" dirty="0" smtClean="0"/>
                  <a:t>O</a:t>
                </a:r>
                <a:r>
                  <a:rPr lang="de-DE" sz="1500" baseline="-25000" dirty="0" smtClean="0"/>
                  <a:t>12</a:t>
                </a:r>
                <a:endParaRPr lang="de-DE" sz="1500" baseline="-25000" dirty="0"/>
              </a:p>
            </p:txBody>
          </p:sp>
          <p:sp>
            <p:nvSpPr>
              <p:cNvPr id="14" name="Textfeld 13"/>
              <p:cNvSpPr txBox="1"/>
              <p:nvPr/>
            </p:nvSpPr>
            <p:spPr>
              <a:xfrm>
                <a:off x="5832452" y="825342"/>
                <a:ext cx="64807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500" dirty="0" smtClean="0"/>
                  <a:t>LLTO</a:t>
                </a:r>
                <a:endParaRPr lang="de-DE" sz="1500" baseline="-25000" dirty="0"/>
              </a:p>
            </p:txBody>
          </p:sp>
        </p:grpSp>
        <p:sp>
          <p:nvSpPr>
            <p:cNvPr id="3" name="Textfeld 2"/>
            <p:cNvSpPr txBox="1"/>
            <p:nvPr/>
          </p:nvSpPr>
          <p:spPr>
            <a:xfrm>
              <a:off x="6876256" y="2204864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de-DE"/>
            </a:p>
          </p:txBody>
        </p:sp>
        <p:sp>
          <p:nvSpPr>
            <p:cNvPr id="7" name="Textfeld 6"/>
            <p:cNvSpPr txBox="1"/>
            <p:nvPr/>
          </p:nvSpPr>
          <p:spPr>
            <a:xfrm>
              <a:off x="7969353" y="2420888"/>
              <a:ext cx="530915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 smtClean="0"/>
                <a:t>1020°C</a:t>
              </a:r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8033834" y="2675972"/>
              <a:ext cx="4732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 smtClean="0"/>
                <a:t>950°C</a:t>
              </a:r>
            </a:p>
          </p:txBody>
        </p:sp>
        <p:sp>
          <p:nvSpPr>
            <p:cNvPr id="16" name="Textfeld 15"/>
            <p:cNvSpPr txBox="1"/>
            <p:nvPr/>
          </p:nvSpPr>
          <p:spPr>
            <a:xfrm>
              <a:off x="8033834" y="2937644"/>
              <a:ext cx="4732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 smtClean="0"/>
                <a:t>650°C</a:t>
              </a:r>
              <a:endParaRPr lang="de-DE" sz="800" b="1" dirty="0"/>
            </a:p>
          </p:txBody>
        </p:sp>
        <p:sp>
          <p:nvSpPr>
            <p:cNvPr id="17" name="Textfeld 16"/>
            <p:cNvSpPr txBox="1"/>
            <p:nvPr/>
          </p:nvSpPr>
          <p:spPr>
            <a:xfrm>
              <a:off x="8033834" y="3212976"/>
              <a:ext cx="4732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 smtClean="0"/>
                <a:t>550°C</a:t>
              </a:r>
            </a:p>
          </p:txBody>
        </p:sp>
        <p:sp>
          <p:nvSpPr>
            <p:cNvPr id="18" name="Textfeld 17"/>
            <p:cNvSpPr txBox="1"/>
            <p:nvPr/>
          </p:nvSpPr>
          <p:spPr>
            <a:xfrm>
              <a:off x="8033834" y="3501008"/>
              <a:ext cx="47320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800" b="1" dirty="0" smtClean="0"/>
                <a:t>350°C</a:t>
              </a:r>
              <a:endParaRPr lang="de-DE" sz="800" b="1" dirty="0"/>
            </a:p>
          </p:txBody>
        </p:sp>
      </p:grpSp>
      <p:grpSp>
        <p:nvGrpSpPr>
          <p:cNvPr id="43" name="Gruppieren 42"/>
          <p:cNvGrpSpPr/>
          <p:nvPr/>
        </p:nvGrpSpPr>
        <p:grpSpPr>
          <a:xfrm>
            <a:off x="4084971" y="1048023"/>
            <a:ext cx="5167549" cy="3600000"/>
            <a:chOff x="-235509" y="855762"/>
            <a:chExt cx="5167549" cy="3600000"/>
          </a:xfrm>
        </p:grpSpPr>
        <p:graphicFrame>
          <p:nvGraphicFramePr>
            <p:cNvPr id="5" name="Objekt 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5609565"/>
                </p:ext>
              </p:extLst>
            </p:nvPr>
          </p:nvGraphicFramePr>
          <p:xfrm>
            <a:off x="-235509" y="855762"/>
            <a:ext cx="5167549" cy="3600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256" name="Graph" r:id="rId5" imgW="4129200" imgH="2877120" progId="Origin50.Graph">
                    <p:embed/>
                  </p:oleObj>
                </mc:Choice>
                <mc:Fallback>
                  <p:oleObj name="Graph" r:id="rId5" imgW="4129200" imgH="2877120" progId="Origin50.Graph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-235509" y="855762"/>
                          <a:ext cx="5167549" cy="3600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9" name="Gleichschenkliges Dreieck 8"/>
            <p:cNvSpPr/>
            <p:nvPr/>
          </p:nvSpPr>
          <p:spPr>
            <a:xfrm rot="10800000">
              <a:off x="1397298" y="2636912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9" name="Gleichschenkliges Dreieck 18"/>
            <p:cNvSpPr/>
            <p:nvPr/>
          </p:nvSpPr>
          <p:spPr>
            <a:xfrm rot="10800000">
              <a:off x="1567805" y="2636912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0" name="Gleichschenkliges Dreieck 19"/>
            <p:cNvSpPr/>
            <p:nvPr/>
          </p:nvSpPr>
          <p:spPr>
            <a:xfrm rot="10800000">
              <a:off x="2522435" y="2636912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1" name="Gleichschenkliges Dreieck 20"/>
            <p:cNvSpPr/>
            <p:nvPr/>
          </p:nvSpPr>
          <p:spPr>
            <a:xfrm rot="10800000">
              <a:off x="2158923" y="2636332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2" name="Gleichschenkliges Dreieck 21"/>
            <p:cNvSpPr/>
            <p:nvPr/>
          </p:nvSpPr>
          <p:spPr>
            <a:xfrm rot="10800000">
              <a:off x="2867623" y="2636912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3" name="Gleichschenkliges Dreieck 22"/>
            <p:cNvSpPr/>
            <p:nvPr/>
          </p:nvSpPr>
          <p:spPr>
            <a:xfrm rot="10800000">
              <a:off x="1617042" y="1376783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4" name="Gleichschenkliges Dreieck 23"/>
            <p:cNvSpPr/>
            <p:nvPr/>
          </p:nvSpPr>
          <p:spPr>
            <a:xfrm rot="10800000">
              <a:off x="3071469" y="2636912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5" name="Gleichschenkliges Dreieck 24"/>
            <p:cNvSpPr/>
            <p:nvPr/>
          </p:nvSpPr>
          <p:spPr>
            <a:xfrm rot="10800000">
              <a:off x="3331869" y="3501008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6" name="Gleichschenkliges Dreieck 25"/>
            <p:cNvSpPr/>
            <p:nvPr/>
          </p:nvSpPr>
          <p:spPr>
            <a:xfrm rot="10800000">
              <a:off x="3439869" y="3500730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7" name="Gleichschenkliges Dreieck 26"/>
            <p:cNvSpPr/>
            <p:nvPr/>
          </p:nvSpPr>
          <p:spPr>
            <a:xfrm rot="10800000">
              <a:off x="3981646" y="3500730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8" name="Gleichschenkliges Dreieck 27"/>
            <p:cNvSpPr/>
            <p:nvPr/>
          </p:nvSpPr>
          <p:spPr>
            <a:xfrm rot="10800000">
              <a:off x="3439869" y="1336660"/>
              <a:ext cx="108000" cy="108000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Stern mit 5 Zacken 10"/>
            <p:cNvSpPr/>
            <p:nvPr/>
          </p:nvSpPr>
          <p:spPr>
            <a:xfrm>
              <a:off x="3439869" y="1519022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29" name="Stern mit 5 Zacken 28"/>
            <p:cNvSpPr/>
            <p:nvPr/>
          </p:nvSpPr>
          <p:spPr>
            <a:xfrm>
              <a:off x="813295" y="2837416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0" name="Stern mit 5 Zacken 29"/>
            <p:cNvSpPr/>
            <p:nvPr/>
          </p:nvSpPr>
          <p:spPr>
            <a:xfrm>
              <a:off x="1481483" y="2837416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1" name="Stern mit 5 Zacken 30"/>
            <p:cNvSpPr/>
            <p:nvPr/>
          </p:nvSpPr>
          <p:spPr>
            <a:xfrm>
              <a:off x="2311174" y="3320420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2" name="Stern mit 5 Zacken 31"/>
            <p:cNvSpPr/>
            <p:nvPr/>
          </p:nvSpPr>
          <p:spPr>
            <a:xfrm>
              <a:off x="1713384" y="3320698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3" name="Stern mit 5 Zacken 32"/>
            <p:cNvSpPr/>
            <p:nvPr/>
          </p:nvSpPr>
          <p:spPr>
            <a:xfrm>
              <a:off x="1960922" y="3328308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4" name="Stern mit 5 Zacken 33"/>
            <p:cNvSpPr/>
            <p:nvPr/>
          </p:nvSpPr>
          <p:spPr>
            <a:xfrm>
              <a:off x="2642933" y="3320420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5" name="Stern mit 5 Zacken 34"/>
            <p:cNvSpPr/>
            <p:nvPr/>
          </p:nvSpPr>
          <p:spPr>
            <a:xfrm>
              <a:off x="2158922" y="2817926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Stern mit 5 Zacken 35"/>
            <p:cNvSpPr/>
            <p:nvPr/>
          </p:nvSpPr>
          <p:spPr>
            <a:xfrm>
              <a:off x="3065065" y="2829782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7" name="Stern mit 5 Zacken 36"/>
            <p:cNvSpPr/>
            <p:nvPr/>
          </p:nvSpPr>
          <p:spPr>
            <a:xfrm>
              <a:off x="3223868" y="3318127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8" name="Stern mit 5 Zacken 37"/>
            <p:cNvSpPr/>
            <p:nvPr/>
          </p:nvSpPr>
          <p:spPr>
            <a:xfrm>
              <a:off x="3678763" y="3323545"/>
              <a:ext cx="108000" cy="108000"/>
            </a:xfrm>
            <a:prstGeom prst="star5">
              <a:avLst/>
            </a:prstGeom>
            <a:solidFill>
              <a:srgbClr val="FFC000"/>
            </a:solidFill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45" name="Inhaltsplatzhalter 8"/>
          <p:cNvSpPr txBox="1">
            <a:spLocks/>
          </p:cNvSpPr>
          <p:nvPr/>
        </p:nvSpPr>
        <p:spPr bwMode="auto">
          <a:xfrm>
            <a:off x="539552" y="4509120"/>
            <a:ext cx="8424936" cy="2448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4325" indent="-31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7"/>
              </a:buBlip>
            </a:pPr>
            <a:r>
              <a:rPr lang="de-DE" dirty="0" smtClean="0"/>
              <a:t>Kalzination bei 950 °C ausreichend</a:t>
            </a:r>
            <a:br>
              <a:rPr lang="de-DE" dirty="0" smtClean="0"/>
            </a:br>
            <a:r>
              <a:rPr lang="de-DE" dirty="0" smtClean="0">
                <a:sym typeface="Wingdings" panose="05000000000000000000" pitchFamily="2" charset="2"/>
              </a:rPr>
              <a:t> </a:t>
            </a:r>
            <a:r>
              <a:rPr lang="de-DE" dirty="0">
                <a:sym typeface="Wingdings" panose="05000000000000000000" pitchFamily="2" charset="2"/>
              </a:rPr>
              <a:t>Umgehen der Verdampfungsproblematik und </a:t>
            </a:r>
            <a:r>
              <a:rPr lang="de-DE" dirty="0" err="1">
                <a:sym typeface="Wingdings" panose="05000000000000000000" pitchFamily="2" charset="2"/>
              </a:rPr>
              <a:t>Versinterung</a:t>
            </a:r>
            <a:r>
              <a:rPr lang="de-DE" dirty="0">
                <a:sym typeface="Wingdings" panose="05000000000000000000" pitchFamily="2" charset="2"/>
              </a:rPr>
              <a:t> / Vergröberung</a:t>
            </a:r>
            <a:endParaRPr lang="de-DE" dirty="0" smtClean="0"/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7"/>
              </a:buBlip>
            </a:pPr>
            <a:r>
              <a:rPr lang="de-DE" dirty="0" smtClean="0"/>
              <a:t>La</a:t>
            </a:r>
            <a:r>
              <a:rPr lang="de-DE" baseline="-25000" dirty="0" smtClean="0"/>
              <a:t>2</a:t>
            </a:r>
            <a:r>
              <a:rPr lang="de-DE" dirty="0" smtClean="0"/>
              <a:t>O</a:t>
            </a:r>
            <a:r>
              <a:rPr lang="de-DE" baseline="-25000" dirty="0" smtClean="0"/>
              <a:t>3</a:t>
            </a:r>
            <a:r>
              <a:rPr lang="de-DE" dirty="0" smtClean="0"/>
              <a:t> liegt anteilig als Hydroxid vor</a:t>
            </a:r>
            <a:br>
              <a:rPr lang="de-DE" dirty="0" smtClean="0"/>
            </a:br>
            <a:r>
              <a:rPr lang="de-DE" dirty="0">
                <a:sym typeface="Wingdings" panose="05000000000000000000" pitchFamily="2" charset="2"/>
              </a:rPr>
              <a:t> Anpassung der </a:t>
            </a:r>
            <a:r>
              <a:rPr lang="de-DE" dirty="0" smtClean="0">
                <a:sym typeface="Wingdings" panose="05000000000000000000" pitchFamily="2" charset="2"/>
              </a:rPr>
              <a:t>Einwaage</a:t>
            </a:r>
            <a:endParaRPr lang="de-DE" dirty="0"/>
          </a:p>
        </p:txBody>
      </p:sp>
      <p:grpSp>
        <p:nvGrpSpPr>
          <p:cNvPr id="62" name="Gruppieren 61"/>
          <p:cNvGrpSpPr/>
          <p:nvPr/>
        </p:nvGrpSpPr>
        <p:grpSpPr>
          <a:xfrm>
            <a:off x="4067944" y="801579"/>
            <a:ext cx="5112624" cy="3842550"/>
            <a:chOff x="4067944" y="801579"/>
            <a:chExt cx="5112624" cy="3842550"/>
          </a:xfrm>
        </p:grpSpPr>
        <p:grpSp>
          <p:nvGrpSpPr>
            <p:cNvPr id="48" name="Gruppieren 47"/>
            <p:cNvGrpSpPr/>
            <p:nvPr/>
          </p:nvGrpSpPr>
          <p:grpSpPr>
            <a:xfrm>
              <a:off x="4067944" y="1053455"/>
              <a:ext cx="5112624" cy="3590674"/>
              <a:chOff x="4067944" y="1053455"/>
              <a:chExt cx="5112624" cy="3590674"/>
            </a:xfrm>
          </p:grpSpPr>
          <p:graphicFrame>
            <p:nvGraphicFramePr>
              <p:cNvPr id="46" name="Objekt 4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94204376"/>
                  </p:ext>
                </p:extLst>
              </p:nvPr>
            </p:nvGraphicFramePr>
            <p:xfrm>
              <a:off x="4067944" y="1053455"/>
              <a:ext cx="5112624" cy="3590674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3257" name="Graph" r:id="rId8" imgW="4131720" imgH="2901600" progId="Origin50.Graph">
                      <p:embed/>
                    </p:oleObj>
                  </mc:Choice>
                  <mc:Fallback>
                    <p:oleObj name="Graph" r:id="rId8" imgW="4131720" imgH="2901600" progId="Origin50.Graph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9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067944" y="1053455"/>
                            <a:ext cx="5112624" cy="3590674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47" name="Textfeld 46"/>
              <p:cNvSpPr txBox="1"/>
              <p:nvPr/>
            </p:nvSpPr>
            <p:spPr>
              <a:xfrm>
                <a:off x="7740352" y="2542545"/>
                <a:ext cx="747320" cy="124649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lnSpc>
                    <a:spcPts val="1840"/>
                  </a:lnSpc>
                </a:pPr>
                <a:r>
                  <a:rPr lang="de-DE" sz="1200" dirty="0"/>
                  <a:t>2</a:t>
                </a:r>
                <a:r>
                  <a:rPr lang="de-DE" sz="1200" dirty="0" smtClean="0"/>
                  <a:t>,5% La</a:t>
                </a:r>
              </a:p>
              <a:p>
                <a:pPr>
                  <a:lnSpc>
                    <a:spcPts val="1840"/>
                  </a:lnSpc>
                </a:pPr>
                <a:r>
                  <a:rPr lang="de-DE" sz="1200" dirty="0"/>
                  <a:t>2</a:t>
                </a:r>
                <a:r>
                  <a:rPr lang="de-DE" sz="1200" dirty="0" smtClean="0"/>
                  <a:t>,2% La</a:t>
                </a:r>
              </a:p>
              <a:p>
                <a:pPr>
                  <a:lnSpc>
                    <a:spcPts val="1840"/>
                  </a:lnSpc>
                </a:pPr>
                <a:r>
                  <a:rPr lang="de-DE" sz="1200" dirty="0" smtClean="0"/>
                  <a:t>2,0% La</a:t>
                </a:r>
              </a:p>
              <a:p>
                <a:pPr>
                  <a:lnSpc>
                    <a:spcPts val="1840"/>
                  </a:lnSpc>
                </a:pPr>
                <a:r>
                  <a:rPr lang="de-DE" sz="1200" dirty="0" smtClean="0"/>
                  <a:t>1,8% La</a:t>
                </a:r>
              </a:p>
              <a:p>
                <a:pPr>
                  <a:lnSpc>
                    <a:spcPts val="1840"/>
                  </a:lnSpc>
                </a:pPr>
                <a:r>
                  <a:rPr lang="de-DE" sz="1200" dirty="0"/>
                  <a:t>1</a:t>
                </a:r>
                <a:r>
                  <a:rPr lang="de-DE" sz="1200" dirty="0" smtClean="0"/>
                  <a:t>,5</a:t>
                </a:r>
                <a:r>
                  <a:rPr lang="de-DE" sz="1200" dirty="0"/>
                  <a:t>% La</a:t>
                </a:r>
              </a:p>
            </p:txBody>
          </p:sp>
        </p:grpSp>
        <p:grpSp>
          <p:nvGrpSpPr>
            <p:cNvPr id="49" name="Gruppieren 48"/>
            <p:cNvGrpSpPr/>
            <p:nvPr/>
          </p:nvGrpSpPr>
          <p:grpSpPr>
            <a:xfrm>
              <a:off x="4283969" y="801579"/>
              <a:ext cx="2185354" cy="1748546"/>
              <a:chOff x="1763689" y="1926921"/>
              <a:chExt cx="2185354" cy="1748546"/>
            </a:xfrm>
          </p:grpSpPr>
          <p:grpSp>
            <p:nvGrpSpPr>
              <p:cNvPr id="50" name="Gruppieren 49"/>
              <p:cNvGrpSpPr/>
              <p:nvPr/>
            </p:nvGrpSpPr>
            <p:grpSpPr>
              <a:xfrm>
                <a:off x="1763689" y="2142945"/>
                <a:ext cx="2088231" cy="1396041"/>
                <a:chOff x="4042829" y="2025715"/>
                <a:chExt cx="2088231" cy="1396041"/>
              </a:xfrm>
            </p:grpSpPr>
            <p:cxnSp>
              <p:nvCxnSpPr>
                <p:cNvPr id="53" name="Gerade Verbindung mit Pfeil 52"/>
                <p:cNvCxnSpPr/>
                <p:nvPr/>
              </p:nvCxnSpPr>
              <p:spPr>
                <a:xfrm>
                  <a:off x="4893531" y="2253251"/>
                  <a:ext cx="0" cy="1168505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Gerade Verbindung mit Pfeil 53"/>
                <p:cNvCxnSpPr/>
                <p:nvPr/>
              </p:nvCxnSpPr>
              <p:spPr>
                <a:xfrm>
                  <a:off x="5547376" y="2253251"/>
                  <a:ext cx="0" cy="215882"/>
                </a:xfrm>
                <a:prstGeom prst="straightConnector1">
                  <a:avLst/>
                </a:prstGeom>
                <a:ln w="25400">
                  <a:solidFill>
                    <a:schemeClr val="tx1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feld 54"/>
                <p:cNvSpPr txBox="1"/>
                <p:nvPr/>
              </p:nvSpPr>
              <p:spPr>
                <a:xfrm>
                  <a:off x="4042829" y="2038027"/>
                  <a:ext cx="100811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500" dirty="0" smtClean="0"/>
                    <a:t>Li</a:t>
                  </a:r>
                  <a:r>
                    <a:rPr lang="de-DE" sz="1500" baseline="-25000" dirty="0" smtClean="0"/>
                    <a:t>4</a:t>
                  </a:r>
                  <a:r>
                    <a:rPr lang="de-DE" sz="1500" dirty="0" smtClean="0"/>
                    <a:t>Ti</a:t>
                  </a:r>
                  <a:r>
                    <a:rPr lang="de-DE" sz="1500" baseline="-25000" dirty="0" smtClean="0"/>
                    <a:t>5</a:t>
                  </a:r>
                  <a:r>
                    <a:rPr lang="de-DE" sz="1500" dirty="0" smtClean="0"/>
                    <a:t>O</a:t>
                  </a:r>
                  <a:r>
                    <a:rPr lang="de-DE" sz="1500" baseline="-25000" dirty="0" smtClean="0"/>
                    <a:t>12</a:t>
                  </a:r>
                  <a:endParaRPr lang="de-DE" sz="1500" baseline="-25000" dirty="0"/>
                </a:p>
              </p:txBody>
            </p:sp>
            <p:sp>
              <p:nvSpPr>
                <p:cNvPr id="56" name="Textfeld 55"/>
                <p:cNvSpPr txBox="1"/>
                <p:nvPr/>
              </p:nvSpPr>
              <p:spPr>
                <a:xfrm>
                  <a:off x="5482989" y="2025715"/>
                  <a:ext cx="648071" cy="3231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de-DE" sz="1500" dirty="0" smtClean="0"/>
                    <a:t>LLTO</a:t>
                  </a:r>
                  <a:endParaRPr lang="de-DE" sz="1500" baseline="-25000" dirty="0"/>
                </a:p>
              </p:txBody>
            </p:sp>
          </p:grpSp>
          <p:cxnSp>
            <p:nvCxnSpPr>
              <p:cNvPr id="51" name="Gerade Verbindung mit Pfeil 50"/>
              <p:cNvCxnSpPr/>
              <p:nvPr/>
            </p:nvCxnSpPr>
            <p:spPr>
              <a:xfrm>
                <a:off x="2745512" y="2160511"/>
                <a:ext cx="0" cy="151495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" name="Textfeld 51"/>
              <p:cNvSpPr txBox="1"/>
              <p:nvPr/>
            </p:nvSpPr>
            <p:spPr>
              <a:xfrm>
                <a:off x="2580892" y="1926921"/>
                <a:ext cx="1368151" cy="3231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1500" dirty="0" smtClean="0"/>
                  <a:t>La-</a:t>
                </a:r>
                <a:r>
                  <a:rPr lang="de-DE" sz="1500" dirty="0" err="1" smtClean="0"/>
                  <a:t>Ti</a:t>
                </a:r>
                <a:r>
                  <a:rPr lang="de-DE" sz="1500" dirty="0" smtClean="0"/>
                  <a:t>-Phase</a:t>
                </a:r>
                <a:endParaRPr lang="de-DE" sz="1500" baseline="-250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280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Analyse des Kalzinationsprozesses</a:t>
            </a:r>
            <a:endParaRPr lang="de-DE" dirty="0"/>
          </a:p>
        </p:txBody>
      </p:sp>
      <p:sp>
        <p:nvSpPr>
          <p:cNvPr id="45" name="Inhaltsplatzhalter 8"/>
          <p:cNvSpPr txBox="1">
            <a:spLocks/>
          </p:cNvSpPr>
          <p:nvPr/>
        </p:nvSpPr>
        <p:spPr bwMode="auto">
          <a:xfrm>
            <a:off x="539552" y="5589240"/>
            <a:ext cx="8424936" cy="1080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4325" indent="-31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de-DE" dirty="0" smtClean="0"/>
              <a:t>Nach Sinterung keine Fremdphasen mittels XRD erkennbar.</a:t>
            </a:r>
          </a:p>
        </p:txBody>
      </p:sp>
      <p:pic>
        <p:nvPicPr>
          <p:cNvPr id="75857" name="Picture 81" descr="T:\Schell\AK_Funktionskeramik\LiLa_GS.wm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5"/>
          <a:stretch/>
        </p:blipFill>
        <p:spPr bwMode="auto">
          <a:xfrm>
            <a:off x="632187" y="959214"/>
            <a:ext cx="7684229" cy="499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feld 56"/>
              <p:cNvSpPr txBox="1"/>
              <p:nvPr/>
            </p:nvSpPr>
            <p:spPr>
              <a:xfrm>
                <a:off x="5724128" y="1556792"/>
                <a:ext cx="2953875" cy="68563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 smtClean="0"/>
                  <a:t>  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de-DE" i="1">
                            <a:latin typeface="Cambria Math"/>
                          </a:rPr>
                        </m:ctrlPr>
                      </m:dPr>
                      <m:e>
                        <m:r>
                          <a:rPr lang="de-DE" i="1"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𝑖</m:t>
                            </m:r>
                          </m:e>
                          <m:sub>
                            <m:d>
                              <m:dPr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,33</m:t>
                                </m:r>
                              </m:e>
                            </m:d>
                          </m:sub>
                        </m:sSub>
                        <m:r>
                          <a:rPr lang="de-DE" i="1">
                            <a:latin typeface="Cambria Math"/>
                          </a:rPr>
                          <m:t>𝐿</m:t>
                        </m:r>
                        <m:sSub>
                          <m:sSubPr>
                            <m:ctrlPr>
                              <a:rPr lang="de-DE" i="1">
                                <a:latin typeface="Cambria Math"/>
                              </a:rPr>
                            </m:ctrlPr>
                          </m:sSubPr>
                          <m:e>
                            <m:r>
                              <a:rPr lang="de-DE" i="1">
                                <a:latin typeface="Cambria Math"/>
                              </a:rPr>
                              <m:t>𝑎</m:t>
                            </m:r>
                          </m:e>
                          <m:sub>
                            <m:d>
                              <m:dPr>
                                <m:ctrlPr>
                                  <a:rPr lang="de-DE" i="1">
                                    <a:latin typeface="Cambria Math"/>
                                  </a:rPr>
                                </m:ctrlPr>
                              </m:dPr>
                              <m:e>
                                <m:r>
                                  <a:rPr lang="de-DE" i="1">
                                    <a:latin typeface="Cambria Math"/>
                                  </a:rPr>
                                  <m:t>0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,</m:t>
                                </m:r>
                                <m:r>
                                  <a:rPr lang="de-DE" i="1">
                                    <a:latin typeface="Cambria Math"/>
                                  </a:rPr>
                                  <m:t>5</m:t>
                                </m:r>
                                <m:r>
                                  <a:rPr lang="de-DE" b="0" i="1" smtClean="0">
                                    <a:latin typeface="Cambria Math"/>
                                  </a:rPr>
                                  <m:t>57</m:t>
                                </m:r>
                              </m:e>
                            </m:d>
                          </m:sub>
                        </m:sSub>
                      </m:e>
                    </m:d>
                    <m:r>
                      <a:rPr lang="de-DE" i="1">
                        <a:latin typeface="Cambria Math"/>
                      </a:rPr>
                      <m:t>𝑇𝑖</m:t>
                    </m:r>
                    <m:sSub>
                      <m:sSubPr>
                        <m:ctrlPr>
                          <a:rPr lang="de-DE" i="1">
                            <a:latin typeface="Cambria Math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/>
                          </a:rPr>
                          <m:t>𝑂</m:t>
                        </m:r>
                      </m:e>
                      <m:sub>
                        <m:r>
                          <a:rPr lang="de-DE" i="1">
                            <a:latin typeface="Cambria Math"/>
                          </a:rPr>
                          <m:t>3</m:t>
                        </m:r>
                      </m:sub>
                    </m:sSub>
                  </m:oMath>
                </a14:m>
                <a:endParaRPr lang="de-DE" dirty="0" smtClean="0"/>
              </a:p>
              <a:p>
                <a:endParaRPr lang="de-DE" dirty="0"/>
              </a:p>
            </p:txBody>
          </p:sp>
        </mc:Choice>
        <mc:Fallback xmlns="">
          <p:sp>
            <p:nvSpPr>
              <p:cNvPr id="57" name="Textfeld 5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4128" y="1556792"/>
                <a:ext cx="2953875" cy="685637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Gerade Verbindung 38"/>
          <p:cNvCxnSpPr/>
          <p:nvPr/>
        </p:nvCxnSpPr>
        <p:spPr>
          <a:xfrm>
            <a:off x="5328084" y="1772816"/>
            <a:ext cx="540060" cy="0"/>
          </a:xfrm>
          <a:prstGeom prst="line">
            <a:avLst/>
          </a:prstGeom>
          <a:ln w="254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5336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Pulvercharakterisierung</a:t>
            </a:r>
            <a:endParaRPr lang="de-DE" dirty="0"/>
          </a:p>
        </p:txBody>
      </p:sp>
      <p:pic>
        <p:nvPicPr>
          <p:cNvPr id="8194" name="Picture 2" descr="E:\Industrieprojekte\LLTO-Projekt_Daimler\LiLaTiO3-Herstellung\LLTO_FIB\Pulver\LiLa0.5TiO3_800C4h_1200C12h_24mill_013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867" b="8009"/>
          <a:stretch/>
        </p:blipFill>
        <p:spPr bwMode="auto">
          <a:xfrm>
            <a:off x="395536" y="1269200"/>
            <a:ext cx="4923612" cy="396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 descr="E:\Industrieprojekte\LLTO-Projekt_Daimler\LiLaTiO3-Herstellung\LLTO_FIB\Pulver\LiLa0.5TiO3_800C4h_1200C12h_24mill_019.ti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007" b="7632"/>
          <a:stretch/>
        </p:blipFill>
        <p:spPr bwMode="auto">
          <a:xfrm>
            <a:off x="4572000" y="2075497"/>
            <a:ext cx="4356100" cy="3657759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3203848" y="3068960"/>
            <a:ext cx="432048" cy="432048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/>
          <p:cNvCxnSpPr>
            <a:stCxn id="5" idx="0"/>
          </p:cNvCxnSpPr>
          <p:nvPr/>
        </p:nvCxnSpPr>
        <p:spPr>
          <a:xfrm flipV="1">
            <a:off x="3419872" y="2060848"/>
            <a:ext cx="1152128" cy="100811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/>
          <p:cNvCxnSpPr/>
          <p:nvPr/>
        </p:nvCxnSpPr>
        <p:spPr>
          <a:xfrm>
            <a:off x="3419872" y="3501008"/>
            <a:ext cx="1135459" cy="2259236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uppieren 28"/>
          <p:cNvGrpSpPr/>
          <p:nvPr/>
        </p:nvGrpSpPr>
        <p:grpSpPr>
          <a:xfrm>
            <a:off x="454371" y="4746848"/>
            <a:ext cx="1021285" cy="410344"/>
            <a:chOff x="2507377" y="4509120"/>
            <a:chExt cx="1021285" cy="410344"/>
          </a:xfrm>
        </p:grpSpPr>
        <p:sp>
          <p:nvSpPr>
            <p:cNvPr id="25" name="Rechteck 24"/>
            <p:cNvSpPr/>
            <p:nvPr/>
          </p:nvSpPr>
          <p:spPr>
            <a:xfrm>
              <a:off x="2507377" y="4509120"/>
              <a:ext cx="1021285" cy="4103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100 µm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27" name="Gerade Verbindung 26"/>
            <p:cNvCxnSpPr/>
            <p:nvPr/>
          </p:nvCxnSpPr>
          <p:spPr>
            <a:xfrm>
              <a:off x="2669312" y="4554426"/>
              <a:ext cx="7200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uppieren 31"/>
          <p:cNvGrpSpPr/>
          <p:nvPr/>
        </p:nvGrpSpPr>
        <p:grpSpPr>
          <a:xfrm>
            <a:off x="4630835" y="5250904"/>
            <a:ext cx="1021285" cy="410344"/>
            <a:chOff x="2507377" y="4509120"/>
            <a:chExt cx="1021285" cy="410344"/>
          </a:xfrm>
        </p:grpSpPr>
        <p:sp>
          <p:nvSpPr>
            <p:cNvPr id="33" name="Rechteck 32"/>
            <p:cNvSpPr/>
            <p:nvPr/>
          </p:nvSpPr>
          <p:spPr>
            <a:xfrm>
              <a:off x="2507377" y="4509120"/>
              <a:ext cx="1021285" cy="410344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>
                  <a:solidFill>
                    <a:schemeClr val="tx1"/>
                  </a:solidFill>
                </a:rPr>
                <a:t>2 µm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cxnSp>
          <p:nvCxnSpPr>
            <p:cNvPr id="34" name="Gerade Verbindung 33"/>
            <p:cNvCxnSpPr/>
            <p:nvPr/>
          </p:nvCxnSpPr>
          <p:spPr>
            <a:xfrm>
              <a:off x="2758819" y="4562046"/>
              <a:ext cx="518400" cy="0"/>
            </a:xfrm>
            <a:prstGeom prst="line">
              <a:avLst/>
            </a:prstGeom>
            <a:ln w="635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691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Pulvercharakterisierung</a:t>
            </a:r>
            <a:endParaRPr lang="de-DE" dirty="0"/>
          </a:p>
        </p:txBody>
      </p:sp>
      <p:sp>
        <p:nvSpPr>
          <p:cNvPr id="6" name="Textfeld 5"/>
          <p:cNvSpPr txBox="1"/>
          <p:nvPr/>
        </p:nvSpPr>
        <p:spPr>
          <a:xfrm>
            <a:off x="164407" y="1087305"/>
            <a:ext cx="2749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Partikelgrößenverteilung:</a:t>
            </a:r>
            <a:endParaRPr lang="de-DE" dirty="0"/>
          </a:p>
        </p:txBody>
      </p:sp>
      <p:sp>
        <p:nvSpPr>
          <p:cNvPr id="8" name="Textfeld 7"/>
          <p:cNvSpPr txBox="1"/>
          <p:nvPr/>
        </p:nvSpPr>
        <p:spPr>
          <a:xfrm>
            <a:off x="6886928" y="4149080"/>
            <a:ext cx="2105063" cy="338554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dirty="0" smtClean="0"/>
              <a:t>4,8 m</a:t>
            </a:r>
            <a:r>
              <a:rPr lang="de-DE" sz="1600" baseline="30000" dirty="0" smtClean="0"/>
              <a:t>2</a:t>
            </a:r>
            <a:r>
              <a:rPr lang="de-DE" sz="1600" dirty="0" smtClean="0"/>
              <a:t>/g </a:t>
            </a:r>
            <a:r>
              <a:rPr lang="de-DE" sz="1600" dirty="0" smtClean="0">
                <a:latin typeface="Calibri"/>
                <a:cs typeface="Calibri"/>
              </a:rPr>
              <a:t>≈</a:t>
            </a:r>
            <a:r>
              <a:rPr lang="de-DE" sz="1600" dirty="0" smtClean="0"/>
              <a:t> 0,25 µm </a:t>
            </a:r>
            <a:r>
              <a:rPr lang="de-DE" sz="1600" dirty="0" smtClean="0">
                <a:latin typeface="Calibri"/>
                <a:cs typeface="Calibri"/>
              </a:rPr>
              <a:t>Ø</a:t>
            </a:r>
            <a:endParaRPr lang="de-DE" sz="1600" dirty="0"/>
          </a:p>
        </p:txBody>
      </p:sp>
      <p:sp>
        <p:nvSpPr>
          <p:cNvPr id="10" name="Rechteck 9"/>
          <p:cNvSpPr/>
          <p:nvPr/>
        </p:nvSpPr>
        <p:spPr>
          <a:xfrm>
            <a:off x="7092280" y="3140968"/>
            <a:ext cx="1317990" cy="830997"/>
          </a:xfrm>
          <a:prstGeom prst="rect">
            <a:avLst/>
          </a:prstGeom>
          <a:solidFill>
            <a:schemeClr val="bg1">
              <a:alpha val="0"/>
            </a:schemeClr>
          </a:solidFill>
        </p:spPr>
        <p:txBody>
          <a:bodyPr wrap="none" rtlCol="0">
            <a:spAutoFit/>
          </a:bodyPr>
          <a:lstStyle/>
          <a:p>
            <a:r>
              <a:rPr lang="de-DE" sz="1600" dirty="0"/>
              <a:t>n</a:t>
            </a:r>
            <a:r>
              <a:rPr lang="de-DE" sz="1600" dirty="0" smtClean="0"/>
              <a:t>ach 6 h</a:t>
            </a:r>
            <a:br>
              <a:rPr lang="de-DE" sz="1600" dirty="0" smtClean="0"/>
            </a:br>
            <a:endParaRPr lang="de-DE" sz="1600" dirty="0" smtClean="0"/>
          </a:p>
          <a:p>
            <a:r>
              <a:rPr lang="de-DE" sz="1600" dirty="0" smtClean="0"/>
              <a:t>d</a:t>
            </a:r>
            <a:r>
              <a:rPr lang="de-DE" sz="1600" baseline="-25000" dirty="0" smtClean="0"/>
              <a:t>50</a:t>
            </a:r>
            <a:r>
              <a:rPr lang="de-DE" sz="1600" dirty="0" smtClean="0"/>
              <a:t> </a:t>
            </a:r>
            <a:r>
              <a:rPr lang="de-DE" sz="1600" dirty="0"/>
              <a:t>= 0,8 µm</a:t>
            </a:r>
          </a:p>
        </p:txBody>
      </p:sp>
      <p:graphicFrame>
        <p:nvGraphicFramePr>
          <p:cNvPr id="11" name="Diagramm 0 mi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98494"/>
              </p:ext>
            </p:extLst>
          </p:nvPr>
        </p:nvGraphicFramePr>
        <p:xfrm>
          <a:off x="181174" y="1628799"/>
          <a:ext cx="6695876" cy="409701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2" name="Diagramm 10 mi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469526"/>
              </p:ext>
            </p:extLst>
          </p:nvPr>
        </p:nvGraphicFramePr>
        <p:xfrm>
          <a:off x="170925" y="1628775"/>
          <a:ext cx="6633100" cy="4097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13" name="Diagramm 20 mi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828656"/>
              </p:ext>
            </p:extLst>
          </p:nvPr>
        </p:nvGraphicFramePr>
        <p:xfrm>
          <a:off x="179388" y="1628775"/>
          <a:ext cx="6624637" cy="409703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14" name="Diagramm 30 mi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9032308"/>
              </p:ext>
            </p:extLst>
          </p:nvPr>
        </p:nvGraphicFramePr>
        <p:xfrm>
          <a:off x="164407" y="1628774"/>
          <a:ext cx="6642678" cy="410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5" name="Diagramm 60 min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797863"/>
              </p:ext>
            </p:extLst>
          </p:nvPr>
        </p:nvGraphicFramePr>
        <p:xfrm>
          <a:off x="164407" y="1622427"/>
          <a:ext cx="6639618" cy="410338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6" name="Diagramm 2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7479379"/>
              </p:ext>
            </p:extLst>
          </p:nvPr>
        </p:nvGraphicFramePr>
        <p:xfrm>
          <a:off x="164407" y="1628774"/>
          <a:ext cx="6639618" cy="41082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7" name="Diagramm 3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8702614"/>
              </p:ext>
            </p:extLst>
          </p:nvPr>
        </p:nvGraphicFramePr>
        <p:xfrm>
          <a:off x="160082" y="1628774"/>
          <a:ext cx="6643943" cy="41052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535199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Graphic spid="11" grpId="1">
        <p:bldAsOne/>
      </p:bldGraphic>
      <p:bldGraphic spid="12" grpId="0">
        <p:bldAsOne/>
      </p:bldGraphic>
      <p:bldGraphic spid="12" grpId="1">
        <p:bldAsOne/>
      </p:bldGraphic>
      <p:bldGraphic spid="13" grpId="0">
        <p:bldAsOne/>
      </p:bldGraphic>
      <p:bldGraphic spid="13" grpId="1">
        <p:bldAsOne/>
      </p:bldGraphic>
      <p:bldGraphic spid="14" grpId="0">
        <p:bldAsOne/>
      </p:bldGraphic>
      <p:bldGraphic spid="14" grpId="1">
        <p:bldAsOne/>
      </p:bldGraphic>
      <p:bldGraphic spid="15" grpId="0">
        <p:bldAsOne/>
      </p:bldGraphic>
      <p:bldGraphic spid="15" grpId="1">
        <p:bldAsOne/>
      </p:bldGraphic>
      <p:bldGraphic spid="16" grpId="0">
        <p:bldAsOne/>
      </p:bldGraphic>
      <p:bldGraphic spid="16" grpId="1">
        <p:bldAsOne/>
      </p:bldGraphic>
      <p:bldGraphic spid="17" grpId="0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</a:t>
            </a:r>
            <a:endParaRPr lang="de-DE" baseline="-25000" dirty="0" smtClean="0"/>
          </a:p>
        </p:txBody>
      </p:sp>
      <p:sp>
        <p:nvSpPr>
          <p:cNvPr id="40" name="Inhaltsplatzhalter 8"/>
          <p:cNvSpPr txBox="1">
            <a:spLocks/>
          </p:cNvSpPr>
          <p:nvPr/>
        </p:nvSpPr>
        <p:spPr bwMode="auto">
          <a:xfrm>
            <a:off x="539552" y="1124744"/>
            <a:ext cx="6984054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4325" indent="-31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de-DE" dirty="0" err="1" smtClean="0"/>
              <a:t>Titanatbasierte</a:t>
            </a:r>
            <a:r>
              <a:rPr lang="de-DE" dirty="0" smtClean="0"/>
              <a:t> Keramiken </a:t>
            </a:r>
            <a:r>
              <a:rPr lang="de-DE" dirty="0"/>
              <a:t>am IAM-KWT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de-DE" dirty="0"/>
              <a:t>Beispiele zu </a:t>
            </a:r>
            <a:r>
              <a:rPr lang="de-DE" dirty="0" smtClean="0"/>
              <a:t>Gefüge-Eigenschafts-Untersuchungen 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endParaRPr lang="de-DE" dirty="0" smtClean="0"/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de-DE" dirty="0" smtClean="0"/>
              <a:t>LiLaTiO</a:t>
            </a:r>
            <a:r>
              <a:rPr lang="de-DE" baseline="-25000" dirty="0" smtClean="0"/>
              <a:t>3</a:t>
            </a:r>
            <a:r>
              <a:rPr lang="de-DE" dirty="0" smtClean="0"/>
              <a:t> als Festkörperelektrolyt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de-DE" dirty="0" smtClean="0"/>
              <a:t>Herstellung über Mischoxid-Route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de-DE" dirty="0" smtClean="0"/>
              <a:t>Sinterung zu zwei Korngrößentypen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de-DE" dirty="0" smtClean="0"/>
              <a:t>Elektrische Leitfähigkeiten von Korn und Korngrenze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2"/>
              </a:buBlip>
            </a:pPr>
            <a:r>
              <a:rPr lang="de-DE" dirty="0" smtClean="0"/>
              <a:t>Ausblick zum Fügeverhalten LTO/LLTO/LNMO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66252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Einfluss der La-Einwaage auf das Sinterverhalten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251520" y="1268760"/>
            <a:ext cx="6543675" cy="4581525"/>
            <a:chOff x="251520" y="1268760"/>
            <a:chExt cx="6543675" cy="4581525"/>
          </a:xfrm>
        </p:grpSpPr>
        <p:pic>
          <p:nvPicPr>
            <p:cNvPr id="6" name="VergleichPPT.wmv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3">
                    <p14:trim st="12000" end="1197"/>
                  </p14:media>
                </p:ext>
              </p:extLst>
            </p:nvPr>
          </p:nvPicPr>
          <p:blipFill rotWithShape="1">
            <a:blip r:embed="rId5">
              <a:lum bright="-20000" contrast="20000"/>
            </a:blip>
            <a:srcRect l="16041" r="12396" b="10926"/>
            <a:stretch/>
          </p:blipFill>
          <p:spPr>
            <a:xfrm>
              <a:off x="251520" y="1268760"/>
              <a:ext cx="6543675" cy="4581525"/>
            </a:xfrm>
            <a:prstGeom prst="rect">
              <a:avLst/>
            </a:prstGeom>
          </p:spPr>
        </p:pic>
        <p:sp>
          <p:nvSpPr>
            <p:cNvPr id="8" name="Textfeld 7"/>
            <p:cNvSpPr txBox="1"/>
            <p:nvPr/>
          </p:nvSpPr>
          <p:spPr>
            <a:xfrm>
              <a:off x="1879129" y="4199423"/>
              <a:ext cx="2926955" cy="938719"/>
            </a:xfrm>
            <a:prstGeom prst="rect">
              <a:avLst/>
            </a:prstGeom>
            <a:noFill/>
          </p:spPr>
          <p:txBody>
            <a:bodyPr vert="vert"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de-DE" dirty="0" smtClean="0">
                  <a:solidFill>
                    <a:schemeClr val="bg1"/>
                  </a:solidFill>
                </a:rPr>
                <a:t>2,5% La</a:t>
              </a:r>
            </a:p>
            <a:p>
              <a:pPr>
                <a:lnSpc>
                  <a:spcPct val="110000"/>
                </a:lnSpc>
              </a:pPr>
              <a:endParaRPr lang="de-DE" dirty="0" smtClean="0">
                <a:solidFill>
                  <a:schemeClr val="bg1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de-DE" dirty="0" smtClean="0">
                  <a:solidFill>
                    <a:schemeClr val="bg1"/>
                  </a:solidFill>
                </a:rPr>
                <a:t>2,2% La</a:t>
              </a:r>
            </a:p>
            <a:p>
              <a:pPr>
                <a:lnSpc>
                  <a:spcPct val="110000"/>
                </a:lnSpc>
              </a:pPr>
              <a:endParaRPr lang="de-DE" dirty="0" smtClean="0">
                <a:solidFill>
                  <a:schemeClr val="bg1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de-DE" dirty="0" smtClean="0">
                  <a:solidFill>
                    <a:schemeClr val="bg1"/>
                  </a:solidFill>
                </a:rPr>
                <a:t>2,0% La</a:t>
              </a:r>
            </a:p>
            <a:p>
              <a:pPr>
                <a:lnSpc>
                  <a:spcPct val="110000"/>
                </a:lnSpc>
              </a:pPr>
              <a:endParaRPr lang="de-DE" dirty="0" smtClean="0">
                <a:solidFill>
                  <a:schemeClr val="bg1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de-DE" dirty="0" smtClean="0">
                  <a:solidFill>
                    <a:schemeClr val="bg1"/>
                  </a:solidFill>
                </a:rPr>
                <a:t>1,8% La</a:t>
              </a:r>
            </a:p>
            <a:p>
              <a:pPr>
                <a:lnSpc>
                  <a:spcPct val="110000"/>
                </a:lnSpc>
              </a:pPr>
              <a:endParaRPr lang="de-DE" dirty="0" smtClean="0">
                <a:solidFill>
                  <a:schemeClr val="bg1"/>
                </a:solidFill>
              </a:endParaRPr>
            </a:p>
            <a:p>
              <a:pPr>
                <a:lnSpc>
                  <a:spcPct val="110000"/>
                </a:lnSpc>
              </a:pPr>
              <a:r>
                <a:rPr lang="de-DE" dirty="0" smtClean="0">
                  <a:solidFill>
                    <a:schemeClr val="bg1"/>
                  </a:solidFill>
                </a:rPr>
                <a:t>1,5% La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graphicFrame>
        <p:nvGraphicFramePr>
          <p:cNvPr id="12" name="Objek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114125"/>
              </p:ext>
            </p:extLst>
          </p:nvPr>
        </p:nvGraphicFramePr>
        <p:xfrm>
          <a:off x="3932436" y="2420888"/>
          <a:ext cx="5760000" cy="40127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874" name="Graph" r:id="rId6" imgW="4129200" imgH="2877120" progId="Origin50.Graph">
                  <p:embed/>
                </p:oleObj>
              </mc:Choice>
              <mc:Fallback>
                <p:oleObj name="Graph" r:id="rId6" imgW="4129200" imgH="28771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932436" y="2420888"/>
                        <a:ext cx="5760000" cy="40127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79372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-1.48148E-6 L -0.12152 -0.12407 " pathEditMode="relative" rAng="0" ptsTypes="AA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076" y="-620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Charakterisierung - </a:t>
            </a:r>
            <a:r>
              <a:rPr lang="de-DE" dirty="0" smtClean="0"/>
              <a:t>Mikrostruktur</a:t>
            </a:r>
            <a:endParaRPr lang="de-DE" dirty="0"/>
          </a:p>
        </p:txBody>
      </p:sp>
      <p:pic>
        <p:nvPicPr>
          <p:cNvPr id="10244" name="Picture 4" descr="E:\Industrieprojekte\LLTO-Projekt_Daimler\LiLaTiO3-Herstellung\LLTO_FIB\LiLa0.5TiO3_800C4h_1200C12h_24mill_1250C_10h_020.t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7" y="1039024"/>
            <a:ext cx="6517207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5" name="Picture 5" descr="E:\Industrieprojekte\LLTO-Projekt_Daimler\LiLaTiO3-Herstellung\LLTO_FIB\LiLa0.5TiO3_800C4h_1200C12h_24mill_1250C_10h_010.t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11"/>
          <a:stretch/>
        </p:blipFill>
        <p:spPr bwMode="auto">
          <a:xfrm>
            <a:off x="1403649" y="1039024"/>
            <a:ext cx="3258602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7" name="Picture 7" descr="E:\Industrieprojekte\LLTO-Projekt_Daimler\LiLaTiO3-Herstellung\LLTO_FIB\LiLa0.5TiO3_800C4h_1200C12h_24mill_1250C_10h_012.ti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1"/>
          <a:stretch/>
        </p:blipFill>
        <p:spPr bwMode="auto">
          <a:xfrm>
            <a:off x="4662250" y="1039024"/>
            <a:ext cx="3258603" cy="46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hteck 2"/>
          <p:cNvSpPr/>
          <p:nvPr/>
        </p:nvSpPr>
        <p:spPr>
          <a:xfrm>
            <a:off x="1403649" y="5841666"/>
            <a:ext cx="6517204" cy="42429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b="1" dirty="0" smtClean="0">
                <a:solidFill>
                  <a:schemeClr val="tx1"/>
                </a:solidFill>
              </a:rPr>
              <a:t>1250°C / 10h, </a:t>
            </a:r>
            <a:r>
              <a:rPr lang="de-DE" sz="2200" b="1" dirty="0">
                <a:solidFill>
                  <a:schemeClr val="tx1"/>
                </a:solidFill>
              </a:rPr>
              <a:t>Dichte </a:t>
            </a:r>
            <a:r>
              <a:rPr lang="de-DE" sz="2200" b="1" dirty="0" smtClean="0">
                <a:solidFill>
                  <a:schemeClr val="tx1"/>
                </a:solidFill>
              </a:rPr>
              <a:t>&gt; 97%</a:t>
            </a:r>
            <a:endParaRPr lang="de-DE" sz="2200" b="1" dirty="0">
              <a:solidFill>
                <a:schemeClr val="tx1"/>
              </a:solidFill>
            </a:endParaRPr>
          </a:p>
        </p:txBody>
      </p:sp>
      <p:sp>
        <p:nvSpPr>
          <p:cNvPr id="5" name="Rechteck 4"/>
          <p:cNvSpPr/>
          <p:nvPr/>
        </p:nvSpPr>
        <p:spPr>
          <a:xfrm>
            <a:off x="986458" y="5377408"/>
            <a:ext cx="7344816" cy="4058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14" name="Gruppieren 13"/>
          <p:cNvGrpSpPr/>
          <p:nvPr/>
        </p:nvGrpSpPr>
        <p:grpSpPr>
          <a:xfrm>
            <a:off x="3880495" y="5008076"/>
            <a:ext cx="1566863" cy="369332"/>
            <a:chOff x="7740186" y="5094541"/>
            <a:chExt cx="1566863" cy="369332"/>
          </a:xfrm>
        </p:grpSpPr>
        <p:sp>
          <p:nvSpPr>
            <p:cNvPr id="13" name="Textfeld 12"/>
            <p:cNvSpPr txBox="1"/>
            <p:nvPr/>
          </p:nvSpPr>
          <p:spPr>
            <a:xfrm>
              <a:off x="7740186" y="5094541"/>
              <a:ext cx="1566863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5 µm</a:t>
              </a:r>
              <a:endParaRPr lang="de-DE" dirty="0"/>
            </a:p>
          </p:txBody>
        </p:sp>
        <p:cxnSp>
          <p:nvCxnSpPr>
            <p:cNvPr id="7" name="Gerade Verbindung mit Pfeil 6"/>
            <p:cNvCxnSpPr/>
            <p:nvPr/>
          </p:nvCxnSpPr>
          <p:spPr>
            <a:xfrm>
              <a:off x="7740186" y="5142166"/>
              <a:ext cx="15668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pieren 25"/>
          <p:cNvGrpSpPr/>
          <p:nvPr/>
        </p:nvGrpSpPr>
        <p:grpSpPr>
          <a:xfrm>
            <a:off x="3880495" y="5008076"/>
            <a:ext cx="1566863" cy="369332"/>
            <a:chOff x="7740186" y="5094541"/>
            <a:chExt cx="1566863" cy="369332"/>
          </a:xfrm>
        </p:grpSpPr>
        <p:sp>
          <p:nvSpPr>
            <p:cNvPr id="27" name="Textfeld 26"/>
            <p:cNvSpPr txBox="1"/>
            <p:nvPr/>
          </p:nvSpPr>
          <p:spPr>
            <a:xfrm>
              <a:off x="7740186" y="5094541"/>
              <a:ext cx="1566863" cy="369332"/>
            </a:xfrm>
            <a:prstGeom prst="rect">
              <a:avLst/>
            </a:prstGeom>
            <a:solidFill>
              <a:schemeClr val="bg1">
                <a:alpha val="5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de-DE" dirty="0" smtClean="0"/>
                <a:t>20 µm</a:t>
              </a:r>
              <a:endParaRPr lang="de-DE" dirty="0"/>
            </a:p>
          </p:txBody>
        </p:sp>
        <p:cxnSp>
          <p:nvCxnSpPr>
            <p:cNvPr id="28" name="Gerade Verbindung mit Pfeil 27"/>
            <p:cNvCxnSpPr/>
            <p:nvPr/>
          </p:nvCxnSpPr>
          <p:spPr>
            <a:xfrm>
              <a:off x="7740186" y="5142166"/>
              <a:ext cx="1566863" cy="0"/>
            </a:xfrm>
            <a:prstGeom prst="straightConnector1">
              <a:avLst/>
            </a:prstGeom>
            <a:ln w="25400"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85739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Charakterisierung </a:t>
            </a:r>
            <a:r>
              <a:rPr lang="de-DE" dirty="0" smtClean="0"/>
              <a:t>– REM / EDX</a:t>
            </a:r>
            <a:endParaRPr lang="de-DE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908720"/>
            <a:ext cx="4475435" cy="3547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415466"/>
              </p:ext>
            </p:extLst>
          </p:nvPr>
        </p:nvGraphicFramePr>
        <p:xfrm>
          <a:off x="1187624" y="4456510"/>
          <a:ext cx="6414523" cy="18018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367419"/>
                <a:gridCol w="841184"/>
                <a:gridCol w="841184"/>
                <a:gridCol w="841184"/>
                <a:gridCol w="841184"/>
                <a:gridCol w="841184"/>
                <a:gridCol w="841184"/>
              </a:tblGrid>
              <a:tr h="6141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Spectrum Label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Spectrum 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Spectrum 2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Spectrum 3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Spectrum 4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Spectrum 5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Spectrum 6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6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O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24.46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24.51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25.47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44.17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43.64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44.10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6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Ti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27.73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27.86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28.14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54.63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54.95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55.26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6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La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47.81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47.63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46.39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1.20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1.41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0.64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29690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Total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100.00</a:t>
                      </a:r>
                      <a:endParaRPr lang="de-DE" sz="11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100.00</a:t>
                      </a:r>
                      <a:endParaRPr lang="de-DE" sz="11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</a:tbl>
          </a:graphicData>
        </a:graphic>
      </p:graphicFrame>
      <p:sp>
        <p:nvSpPr>
          <p:cNvPr id="3" name="Rechteck 2"/>
          <p:cNvSpPr/>
          <p:nvPr/>
        </p:nvSpPr>
        <p:spPr>
          <a:xfrm>
            <a:off x="2680742" y="5623148"/>
            <a:ext cx="482453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22491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Einfluss des </a:t>
            </a:r>
            <a:r>
              <a:rPr lang="de-DE" dirty="0" err="1" smtClean="0"/>
              <a:t>Lanthangehalts</a:t>
            </a:r>
            <a:r>
              <a:rPr lang="de-DE" dirty="0" smtClean="0"/>
              <a:t> auf Fremdphasenanteil in Li</a:t>
            </a:r>
            <a:r>
              <a:rPr lang="de-DE" baseline="-25000" dirty="0" smtClean="0"/>
              <a:t>0.3</a:t>
            </a:r>
            <a:r>
              <a:rPr lang="de-DE" dirty="0" smtClean="0"/>
              <a:t>La</a:t>
            </a:r>
            <a:r>
              <a:rPr lang="de-DE" baseline="-25000" dirty="0" smtClean="0"/>
              <a:t>0.557</a:t>
            </a:r>
            <a:r>
              <a:rPr lang="de-DE" dirty="0" smtClean="0"/>
              <a:t>TiO</a:t>
            </a:r>
            <a:r>
              <a:rPr lang="de-DE" baseline="-25000" dirty="0" smtClean="0"/>
              <a:t>3</a:t>
            </a:r>
            <a:r>
              <a:rPr lang="de-DE" dirty="0" smtClean="0"/>
              <a:t> 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29704" name="Picture 8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329371"/>
            <a:ext cx="7200000" cy="20684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705" name="Picture 9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820280"/>
            <a:ext cx="7200000" cy="2070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2" name="Textfeld 21"/>
          <p:cNvSpPr txBox="1"/>
          <p:nvPr/>
        </p:nvSpPr>
        <p:spPr>
          <a:xfrm>
            <a:off x="971600" y="994014"/>
            <a:ext cx="71999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 smtClean="0"/>
              <a:t>Li</a:t>
            </a:r>
            <a:r>
              <a:rPr lang="de-DE" sz="1500" baseline="-25000" dirty="0" smtClean="0"/>
              <a:t>0.3</a:t>
            </a:r>
            <a:r>
              <a:rPr lang="de-DE" sz="1500" dirty="0" smtClean="0"/>
              <a:t>La</a:t>
            </a:r>
            <a:r>
              <a:rPr lang="de-DE" sz="1500" baseline="-25000" dirty="0" smtClean="0"/>
              <a:t>0.567</a:t>
            </a:r>
            <a:r>
              <a:rPr lang="de-DE" sz="1500" dirty="0" smtClean="0"/>
              <a:t>TiO</a:t>
            </a:r>
            <a:r>
              <a:rPr lang="de-DE" sz="1500" baseline="-25000" dirty="0" smtClean="0"/>
              <a:t>3</a:t>
            </a:r>
            <a:endParaRPr lang="de-DE" sz="1500" baseline="-25000" dirty="0"/>
          </a:p>
        </p:txBody>
      </p:sp>
      <p:sp>
        <p:nvSpPr>
          <p:cNvPr id="23" name="Textfeld 22"/>
          <p:cNvSpPr txBox="1"/>
          <p:nvPr/>
        </p:nvSpPr>
        <p:spPr>
          <a:xfrm>
            <a:off x="971600" y="3497115"/>
            <a:ext cx="719999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500" dirty="0" smtClean="0"/>
              <a:t>Li</a:t>
            </a:r>
            <a:r>
              <a:rPr lang="de-DE" sz="1500" baseline="-25000" dirty="0" smtClean="0"/>
              <a:t>0.3</a:t>
            </a:r>
            <a:r>
              <a:rPr lang="de-DE" sz="1500" dirty="0" smtClean="0"/>
              <a:t>La</a:t>
            </a:r>
            <a:r>
              <a:rPr lang="de-DE" sz="1500" baseline="-25000" dirty="0" smtClean="0"/>
              <a:t>0.567</a:t>
            </a:r>
            <a:r>
              <a:rPr lang="de-DE" sz="1500" dirty="0" smtClean="0"/>
              <a:t>TiO</a:t>
            </a:r>
            <a:r>
              <a:rPr lang="de-DE" sz="1500" baseline="-25000" dirty="0" smtClean="0"/>
              <a:t>3 </a:t>
            </a:r>
            <a:r>
              <a:rPr lang="de-DE" sz="1500" dirty="0" smtClean="0"/>
              <a:t>+ 2.5% La</a:t>
            </a:r>
            <a:endParaRPr lang="de-DE" sz="1500" baseline="-25000" dirty="0"/>
          </a:p>
        </p:txBody>
      </p:sp>
      <p:sp>
        <p:nvSpPr>
          <p:cNvPr id="8" name="Textfeld 7"/>
          <p:cNvSpPr txBox="1"/>
          <p:nvPr/>
        </p:nvSpPr>
        <p:spPr>
          <a:xfrm>
            <a:off x="5773276" y="1332700"/>
            <a:ext cx="44114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La</a:t>
            </a:r>
            <a:endParaRPr lang="de-DE" dirty="0"/>
          </a:p>
        </p:txBody>
      </p:sp>
      <p:sp>
        <p:nvSpPr>
          <p:cNvPr id="9" name="Textfeld 8"/>
          <p:cNvSpPr txBox="1"/>
          <p:nvPr/>
        </p:nvSpPr>
        <p:spPr>
          <a:xfrm>
            <a:off x="3378344" y="1332700"/>
            <a:ext cx="36843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Ti</a:t>
            </a:r>
            <a:endParaRPr lang="de-DE" dirty="0"/>
          </a:p>
        </p:txBody>
      </p:sp>
      <p:sp>
        <p:nvSpPr>
          <p:cNvPr id="10" name="Textfeld 9"/>
          <p:cNvSpPr txBox="1"/>
          <p:nvPr/>
        </p:nvSpPr>
        <p:spPr>
          <a:xfrm>
            <a:off x="5765656" y="3820280"/>
            <a:ext cx="441146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smtClean="0"/>
              <a:t>La</a:t>
            </a:r>
            <a:endParaRPr lang="de-DE" dirty="0"/>
          </a:p>
        </p:txBody>
      </p:sp>
      <p:sp>
        <p:nvSpPr>
          <p:cNvPr id="11" name="Textfeld 10"/>
          <p:cNvSpPr txBox="1"/>
          <p:nvPr/>
        </p:nvSpPr>
        <p:spPr>
          <a:xfrm>
            <a:off x="3378344" y="3820280"/>
            <a:ext cx="368434" cy="369332"/>
          </a:xfrm>
          <a:prstGeom prst="rect">
            <a:avLst/>
          </a:prstGeom>
          <a:solidFill>
            <a:schemeClr val="bg1">
              <a:alpha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de-DE" dirty="0" err="1" smtClean="0"/>
              <a:t>Ti</a:t>
            </a:r>
            <a:endParaRPr lang="de-DE" dirty="0"/>
          </a:p>
        </p:txBody>
      </p:sp>
      <p:sp>
        <p:nvSpPr>
          <p:cNvPr id="12" name="Ellipse 11"/>
          <p:cNvSpPr/>
          <p:nvPr/>
        </p:nvSpPr>
        <p:spPr>
          <a:xfrm>
            <a:off x="1691680" y="1605211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>
            <a:off x="4031599" y="1605211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/>
        </p:nvSpPr>
        <p:spPr>
          <a:xfrm>
            <a:off x="6444208" y="1656076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Ellipse 14"/>
          <p:cNvSpPr/>
          <p:nvPr/>
        </p:nvSpPr>
        <p:spPr>
          <a:xfrm>
            <a:off x="1259632" y="4293715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/>
        </p:nvSpPr>
        <p:spPr>
          <a:xfrm>
            <a:off x="3851920" y="4293715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/>
        </p:nvSpPr>
        <p:spPr>
          <a:xfrm>
            <a:off x="6372200" y="4293715"/>
            <a:ext cx="540000" cy="540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Rechteck 18"/>
          <p:cNvSpPr/>
          <p:nvPr/>
        </p:nvSpPr>
        <p:spPr>
          <a:xfrm>
            <a:off x="971599" y="5946872"/>
            <a:ext cx="7199999" cy="4242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de-DE" dirty="0" smtClean="0">
                <a:solidFill>
                  <a:schemeClr val="tx1"/>
                </a:solidFill>
              </a:rPr>
              <a:t>Fremdphasenanteil sinkt mit La-Überschuss (bis 2,5%)</a:t>
            </a:r>
            <a:endParaRPr lang="de-DE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9814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Sintertemperatur und </a:t>
            </a:r>
            <a:r>
              <a:rPr lang="de-DE" dirty="0" err="1" smtClean="0"/>
              <a:t>Lanthangehalt</a:t>
            </a:r>
            <a:r>
              <a:rPr lang="de-DE" dirty="0" smtClean="0"/>
              <a:t>: </a:t>
            </a:r>
            <a:br>
              <a:rPr lang="de-DE" dirty="0" smtClean="0"/>
            </a:br>
            <a:r>
              <a:rPr lang="de-DE" dirty="0" smtClean="0"/>
              <a:t>Einfluss auf </a:t>
            </a:r>
            <a:r>
              <a:rPr lang="de-DE" dirty="0" err="1" smtClean="0"/>
              <a:t>Gefügeentwicklung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241921"/>
            <a:ext cx="5790993" cy="2340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80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3752379"/>
            <a:ext cx="5802351" cy="23409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" name="Textfeld 25"/>
          <p:cNvSpPr txBox="1"/>
          <p:nvPr/>
        </p:nvSpPr>
        <p:spPr>
          <a:xfrm rot="16200000">
            <a:off x="-538985" y="2227713"/>
            <a:ext cx="1867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1150°C / 15 min</a:t>
            </a:r>
            <a:endParaRPr lang="de-DE" b="1" dirty="0"/>
          </a:p>
        </p:txBody>
      </p:sp>
      <p:sp>
        <p:nvSpPr>
          <p:cNvPr id="27" name="Textfeld 26"/>
          <p:cNvSpPr txBox="1"/>
          <p:nvPr/>
        </p:nvSpPr>
        <p:spPr>
          <a:xfrm rot="16200000">
            <a:off x="-410711" y="4738170"/>
            <a:ext cx="1611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b="1" dirty="0" smtClean="0"/>
              <a:t>1250°C / 10 h</a:t>
            </a:r>
            <a:endParaRPr lang="de-DE" b="1" dirty="0"/>
          </a:p>
        </p:txBody>
      </p:sp>
    </p:spTree>
    <p:extLst>
      <p:ext uri="{BB962C8B-B14F-4D97-AF65-F5344CB8AC3E}">
        <p14:creationId xmlns:p14="http://schemas.microsoft.com/office/powerpoint/2010/main" val="2605395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Vergleich La-Einwaage, Gefüge 1150°C/15Min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9" name="Picture 2" descr="C:\Users\Fabian\Documents\Arbeit IKM\Industrieprojekte\LLTO-Projekt_Daimler\LiLaTiO3-Herstellung\LLTO_REM\Ansatz7_LLTO_0.3_1.5-2.2%La\Ansatz7_LLTO_P2_0.3_1.5%La_004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1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2782931" y="1421570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" descr="C:\Users\Fabian\Documents\Arbeit IKM\Industrieprojekte\LLTO-Projekt_Daimler\LiLaTiO3-Herstellung\LLTO_REM\Ansatz7_LLTO_0.3_1.5-2.2%La\Ansatz7_LLTO_P2_0.3_1.8%La_004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5267465" y="1421570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C:\Users\Fabian\Documents\Arbeit IKM\Industrieprojekte\LLTO-Projekt_Daimler\LiLaTiO3-Herstellung\LLTO_REM\Ansatz7_LLTO_0.3_1.5-2.2%La\Ansatz7_LLTO_P2_0.3_2.0%La_004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327720" y="3995779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5" descr="C:\Users\Fabian\Documents\Arbeit IKM\Industrieprojekte\LLTO-Projekt_Daimler\LiLaTiO3-Herstellung\LLTO_REM\Ansatz7_LLTO_0.3_1.5-2.2%La\Ansatz7_LLTO_P2_0.3_2.2%La_004.t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2778381" y="4005064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C:\Users\Fabian\Documents\Arbeit IKM\Industrieprojekte\LLTO-Projekt_Daimler\LiLaTiO3-Herstellung\LLTO_REM\Ansatz7_LLTO_0.3_1.5-2.2%La\Ansatz7_LLTO_P5_0.3_2.5%La_004.tif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bright="-1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5266920" y="4001889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hteck 17"/>
          <p:cNvSpPr/>
          <p:nvPr/>
        </p:nvSpPr>
        <p:spPr>
          <a:xfrm>
            <a:off x="2688661" y="1052736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1,5</a:t>
            </a:r>
            <a:r>
              <a:rPr lang="de-DE" dirty="0"/>
              <a:t>% La-Überschuss</a:t>
            </a:r>
          </a:p>
        </p:txBody>
      </p:sp>
      <p:sp>
        <p:nvSpPr>
          <p:cNvPr id="19" name="Rechteck 18"/>
          <p:cNvSpPr/>
          <p:nvPr/>
        </p:nvSpPr>
        <p:spPr>
          <a:xfrm>
            <a:off x="5207103" y="1052736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1,8% </a:t>
            </a:r>
            <a:r>
              <a:rPr lang="de-DE" dirty="0"/>
              <a:t>La-Überschuss</a:t>
            </a:r>
          </a:p>
        </p:txBody>
      </p:sp>
      <p:sp>
        <p:nvSpPr>
          <p:cNvPr id="21" name="Rechteck 20"/>
          <p:cNvSpPr/>
          <p:nvPr/>
        </p:nvSpPr>
        <p:spPr>
          <a:xfrm>
            <a:off x="5220072" y="3635972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2,5</a:t>
            </a:r>
            <a:r>
              <a:rPr lang="de-DE" dirty="0"/>
              <a:t>% La-Überschuss</a:t>
            </a:r>
          </a:p>
        </p:txBody>
      </p:sp>
      <p:sp>
        <p:nvSpPr>
          <p:cNvPr id="22" name="Rechteck 21"/>
          <p:cNvSpPr/>
          <p:nvPr/>
        </p:nvSpPr>
        <p:spPr>
          <a:xfrm>
            <a:off x="251520" y="3635825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2,0% </a:t>
            </a:r>
            <a:r>
              <a:rPr lang="de-DE" dirty="0"/>
              <a:t>La-Überschuss</a:t>
            </a:r>
          </a:p>
        </p:txBody>
      </p:sp>
      <p:sp>
        <p:nvSpPr>
          <p:cNvPr id="23" name="Rechteck 22"/>
          <p:cNvSpPr/>
          <p:nvPr/>
        </p:nvSpPr>
        <p:spPr>
          <a:xfrm>
            <a:off x="2699792" y="3635972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2</a:t>
            </a:r>
            <a:r>
              <a:rPr lang="de-DE" dirty="0" smtClean="0"/>
              <a:t>,2% </a:t>
            </a:r>
            <a:r>
              <a:rPr lang="de-DE" dirty="0"/>
              <a:t>La-Überschuss</a:t>
            </a:r>
          </a:p>
        </p:txBody>
      </p:sp>
      <p:grpSp>
        <p:nvGrpSpPr>
          <p:cNvPr id="24" name="Gruppieren 23"/>
          <p:cNvGrpSpPr/>
          <p:nvPr/>
        </p:nvGrpSpPr>
        <p:grpSpPr>
          <a:xfrm>
            <a:off x="7555875" y="5621575"/>
            <a:ext cx="1150315" cy="477054"/>
            <a:chOff x="8100392" y="3334782"/>
            <a:chExt cx="1150315" cy="477054"/>
          </a:xfrm>
        </p:grpSpPr>
        <p:cxnSp>
          <p:nvCxnSpPr>
            <p:cNvPr id="25" name="Gerade Verbindung 24"/>
            <p:cNvCxnSpPr/>
            <p:nvPr/>
          </p:nvCxnSpPr>
          <p:spPr>
            <a:xfrm>
              <a:off x="8460384" y="3356752"/>
              <a:ext cx="43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feld 25"/>
                <p:cNvSpPr txBox="1"/>
                <p:nvPr/>
              </p:nvSpPr>
              <p:spPr>
                <a:xfrm>
                  <a:off x="8100392" y="3334782"/>
                  <a:ext cx="115031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500" b="0" i="1" smtClean="0">
                            <a:latin typeface="Cambria Math"/>
                          </a:rPr>
                          <m:t>20 µ</m:t>
                        </m:r>
                        <m:r>
                          <a:rPr lang="de-DE" sz="2500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sz="2500" dirty="0"/>
                </a:p>
              </p:txBody>
            </p:sp>
          </mc:Choice>
          <mc:Fallback xmlns="">
            <p:sp>
              <p:nvSpPr>
                <p:cNvPr id="26" name="Textfeld 2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3334782"/>
                  <a:ext cx="1150315" cy="477054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" name="Rechteck 19"/>
          <p:cNvSpPr/>
          <p:nvPr/>
        </p:nvSpPr>
        <p:spPr>
          <a:xfrm>
            <a:off x="251520" y="103226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0,0% </a:t>
            </a:r>
            <a:r>
              <a:rPr lang="de-DE" dirty="0"/>
              <a:t>La-Überschuss</a:t>
            </a:r>
          </a:p>
        </p:txBody>
      </p:sp>
      <p:pic>
        <p:nvPicPr>
          <p:cNvPr id="28" name="Picture 2" descr="E:\Industrieprojekte\LLTO-Projekt_Daimler\LiLaTiO3-Herstellung\LLTO_REM\Ansatz7_LLTO_0.3_0.0-2.5%La\Ansatz7_LLTO_P1_0.3_0.0%La_004.tif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003" t="15572" r="47997" b="51006"/>
          <a:stretch/>
        </p:blipFill>
        <p:spPr bwMode="auto">
          <a:xfrm>
            <a:off x="334659" y="1421570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Inhaltsplatzhalter 8"/>
          <p:cNvSpPr txBox="1">
            <a:spLocks/>
          </p:cNvSpPr>
          <p:nvPr/>
        </p:nvSpPr>
        <p:spPr bwMode="auto">
          <a:xfrm>
            <a:off x="7582078" y="2751933"/>
            <a:ext cx="1356577" cy="2016344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lIns="36000" rIns="36000"/>
          <a:lstStyle>
            <a:lvl1pPr marL="314325" indent="-31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ct val="20000"/>
              </a:spcBef>
            </a:pPr>
            <a:r>
              <a:rPr lang="de-DE" sz="1400" dirty="0" smtClean="0"/>
              <a:t>mittlere Korngröße liegt zwischen </a:t>
            </a:r>
            <a:br>
              <a:rPr lang="de-DE" sz="1400" dirty="0" smtClean="0"/>
            </a:br>
            <a:r>
              <a:rPr lang="de-DE" sz="1400" b="1" dirty="0" smtClean="0"/>
              <a:t>ca. 1,5 µm</a:t>
            </a:r>
            <a:br>
              <a:rPr lang="de-DE" sz="1400" b="1" dirty="0" smtClean="0"/>
            </a:br>
            <a:r>
              <a:rPr lang="de-DE" sz="1400" b="1" dirty="0" smtClean="0"/>
              <a:t>und 2  µm</a:t>
            </a:r>
            <a:endParaRPr lang="de-DE" sz="1400" b="1" dirty="0"/>
          </a:p>
        </p:txBody>
      </p:sp>
      <p:pic>
        <p:nvPicPr>
          <p:cNvPr id="95234" name="Picture 2" descr="C:\Users\Günter Schell\Documents\Vortrag AK Funktionskeramik\AK_Funktionskeramik\GS_2,5_115015Min.png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2736" y="4134085"/>
            <a:ext cx="2187861" cy="18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5235" name="Picture 3" descr="C:\Users\Günter Schell\Documents\Vortrag AK Funktionskeramik\AK_Funktionskeramik\GS_0,0_115015Min.png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585" y="1477173"/>
            <a:ext cx="2159455" cy="18563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Gerade Verbindung 4"/>
          <p:cNvCxnSpPr/>
          <p:nvPr/>
        </p:nvCxnSpPr>
        <p:spPr>
          <a:xfrm>
            <a:off x="7004612" y="6237312"/>
            <a:ext cx="34945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feld 5"/>
          <p:cNvSpPr txBox="1"/>
          <p:nvPr/>
        </p:nvSpPr>
        <p:spPr>
          <a:xfrm>
            <a:off x="7269970" y="606853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10 µm</a:t>
            </a:r>
            <a:endParaRPr lang="de-DE" sz="1400" dirty="0"/>
          </a:p>
        </p:txBody>
      </p:sp>
      <p:cxnSp>
        <p:nvCxnSpPr>
          <p:cNvPr id="29" name="Gerade Verbindung 28"/>
          <p:cNvCxnSpPr/>
          <p:nvPr/>
        </p:nvCxnSpPr>
        <p:spPr>
          <a:xfrm>
            <a:off x="1568226" y="3442574"/>
            <a:ext cx="34945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feld 29"/>
          <p:cNvSpPr txBox="1"/>
          <p:nvPr/>
        </p:nvSpPr>
        <p:spPr>
          <a:xfrm>
            <a:off x="1833584" y="3273793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10 µm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66268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52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smtClean="0"/>
              <a:t>Vergleich La-Einwaage, Gefüge bei 1250°C/10h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pic>
        <p:nvPicPr>
          <p:cNvPr id="63490" name="Picture 2" descr="C:\Users\Fabian\Documents\Arbeit IKM\Industrieprojekte\LLTO-Projekt_Daimler\LiLaTiO3-Herstellung\LLTO_REM\Ansatz7_LLTO_0.3_1.5-2.2%La\Ansatz7_LLTO_P1_0.3_1.5%La_004.tif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2782931" y="1401596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1" name="Picture 3" descr="C:\Users\Fabian\Documents\Arbeit IKM\Industrieprojekte\LLTO-Projekt_Daimler\LiLaTiO3-Herstellung\LLTO_REM\Ansatz7_LLTO_0.3_1.5-2.2%La\Ansatz7_LLTO_P1_0.3_1.8%La_004.tif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5303211" y="1401596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2" name="Picture 4" descr="C:\Users\Fabian\Documents\Arbeit IKM\Industrieprojekte\LLTO-Projekt_Daimler\LiLaTiO3-Herstellung\LLTO_REM\Ansatz7_LLTO_0.3_1.5-2.2%La\Ansatz7_LLTO_P1_0.3_2.0%La_004.tif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334659" y="4005157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3" name="Picture 5" descr="C:\Users\Fabian\Documents\Arbeit IKM\Industrieprojekte\LLTO-Projekt_Daimler\LiLaTiO3-Herstellung\LLTO_REM\Ansatz7_LLTO_0.3_1.5-2.2%La\Ansatz7_LLTO_P1_0.3_2.2%La_004.tif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2782931" y="4005157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3494" name="Picture 6" descr="C:\Users\Fabian\Documents\Arbeit IKM\Industrieprojekte\LLTO-Projekt_Daimler\LiLaTiO3-Herstellung\LLTO_REM\Ansatz7_LLTO_0.3_1.5-2.2%La\Ansatz7_LLTO_P4_0.3_2.5%La_004.tif"/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000" t="8223" r="20000" b="8223"/>
          <a:stretch/>
        </p:blipFill>
        <p:spPr bwMode="auto">
          <a:xfrm>
            <a:off x="5303211" y="4005304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/>
        </p:nvSpPr>
        <p:spPr>
          <a:xfrm>
            <a:off x="2699792" y="103226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1,5</a:t>
            </a:r>
            <a:r>
              <a:rPr lang="de-DE" dirty="0"/>
              <a:t>% La-Überschuss</a:t>
            </a:r>
          </a:p>
        </p:txBody>
      </p:sp>
      <p:sp>
        <p:nvSpPr>
          <p:cNvPr id="12" name="Rechteck 11"/>
          <p:cNvSpPr/>
          <p:nvPr/>
        </p:nvSpPr>
        <p:spPr>
          <a:xfrm>
            <a:off x="5220072" y="103226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1,8% </a:t>
            </a:r>
            <a:r>
              <a:rPr lang="de-DE" dirty="0"/>
              <a:t>La-Überschuss</a:t>
            </a:r>
          </a:p>
        </p:txBody>
      </p:sp>
      <p:sp>
        <p:nvSpPr>
          <p:cNvPr id="13" name="Rechteck 12"/>
          <p:cNvSpPr/>
          <p:nvPr/>
        </p:nvSpPr>
        <p:spPr>
          <a:xfrm>
            <a:off x="251520" y="1032264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0,0% </a:t>
            </a:r>
            <a:r>
              <a:rPr lang="de-DE" dirty="0"/>
              <a:t>La-Überschuss</a:t>
            </a:r>
          </a:p>
        </p:txBody>
      </p:sp>
      <p:sp>
        <p:nvSpPr>
          <p:cNvPr id="14" name="Rechteck 13"/>
          <p:cNvSpPr/>
          <p:nvPr/>
        </p:nvSpPr>
        <p:spPr>
          <a:xfrm>
            <a:off x="5220072" y="3635972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2,5</a:t>
            </a:r>
            <a:r>
              <a:rPr lang="de-DE" dirty="0"/>
              <a:t>% La-Überschuss</a:t>
            </a:r>
          </a:p>
        </p:txBody>
      </p:sp>
      <p:sp>
        <p:nvSpPr>
          <p:cNvPr id="15" name="Rechteck 14"/>
          <p:cNvSpPr/>
          <p:nvPr/>
        </p:nvSpPr>
        <p:spPr>
          <a:xfrm>
            <a:off x="251520" y="3635825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 smtClean="0"/>
              <a:t>2,0% </a:t>
            </a:r>
            <a:r>
              <a:rPr lang="de-DE" dirty="0"/>
              <a:t>La-Überschuss</a:t>
            </a:r>
          </a:p>
        </p:txBody>
      </p:sp>
      <p:sp>
        <p:nvSpPr>
          <p:cNvPr id="16" name="Rechteck 15"/>
          <p:cNvSpPr/>
          <p:nvPr/>
        </p:nvSpPr>
        <p:spPr>
          <a:xfrm>
            <a:off x="2699792" y="3635972"/>
            <a:ext cx="23262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e-DE" dirty="0"/>
              <a:t>2</a:t>
            </a:r>
            <a:r>
              <a:rPr lang="de-DE" dirty="0" smtClean="0"/>
              <a:t>,2% </a:t>
            </a:r>
            <a:r>
              <a:rPr lang="de-DE" dirty="0"/>
              <a:t>La-Überschuss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7555875" y="5621575"/>
            <a:ext cx="1150315" cy="477054"/>
            <a:chOff x="8100392" y="3334782"/>
            <a:chExt cx="1150315" cy="477054"/>
          </a:xfrm>
        </p:grpSpPr>
        <p:cxnSp>
          <p:nvCxnSpPr>
            <p:cNvPr id="10" name="Gerade Verbindung 9"/>
            <p:cNvCxnSpPr/>
            <p:nvPr/>
          </p:nvCxnSpPr>
          <p:spPr>
            <a:xfrm>
              <a:off x="8460384" y="3356752"/>
              <a:ext cx="432000" cy="0"/>
            </a:xfrm>
            <a:prstGeom prst="line">
              <a:avLst/>
            </a:prstGeom>
            <a:ln w="508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Textfeld 10"/>
                <p:cNvSpPr txBox="1"/>
                <p:nvPr/>
              </p:nvSpPr>
              <p:spPr>
                <a:xfrm>
                  <a:off x="8100392" y="3334782"/>
                  <a:ext cx="1150315" cy="4770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sz="2500" b="0" i="1" smtClean="0">
                            <a:latin typeface="Cambria Math"/>
                          </a:rPr>
                          <m:t>20 µ</m:t>
                        </m:r>
                        <m:r>
                          <a:rPr lang="de-DE" sz="2500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sz="2500" dirty="0"/>
                </a:p>
              </p:txBody>
            </p:sp>
          </mc:Choice>
          <mc:Fallback xmlns="">
            <p:sp>
              <p:nvSpPr>
                <p:cNvPr id="11" name="Textfeld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00392" y="3334782"/>
                  <a:ext cx="1150315" cy="477054"/>
                </a:xfrm>
                <a:prstGeom prst="rect">
                  <a:avLst/>
                </a:prstGeom>
                <a:blipFill rotWithShape="1"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71683" name="Picture 3" descr="E:\Industrieprojekte\LLTO-Projekt_Daimler\LiLaTiO3-Herstellung\LLTO_REM\Ansatz7_LLTO_0.3_0.0-2.5%La\Ansatz7_LLTO_P3_0.3_0.0%La_005.tif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sharpenSoften amount="50000"/>
                    </a14:imgEffect>
                    <a14:imgEffect>
                      <a14:brightnessContrast bright="-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5194" t="9087" r="50807" b="57491"/>
          <a:stretch/>
        </p:blipFill>
        <p:spPr bwMode="auto">
          <a:xfrm>
            <a:off x="334659" y="1401596"/>
            <a:ext cx="216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Inhaltsplatzhalter 8"/>
          <p:cNvSpPr txBox="1">
            <a:spLocks/>
          </p:cNvSpPr>
          <p:nvPr/>
        </p:nvSpPr>
        <p:spPr bwMode="auto">
          <a:xfrm>
            <a:off x="7582078" y="2751933"/>
            <a:ext cx="1356577" cy="2016344"/>
          </a:xfrm>
          <a:prstGeom prst="rect">
            <a:avLst/>
          </a:prstGeom>
          <a:solidFill>
            <a:srgbClr val="FFFF00"/>
          </a:solidFill>
          <a:ln>
            <a:noFill/>
          </a:ln>
          <a:extLst/>
        </p:spPr>
        <p:txBody>
          <a:bodyPr lIns="36000" rIns="36000"/>
          <a:lstStyle>
            <a:lvl1pPr marL="314325" indent="-31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marL="0" indent="0" algn="ctr" eaLnBrk="1" hangingPunct="1">
              <a:lnSpc>
                <a:spcPct val="150000"/>
              </a:lnSpc>
              <a:spcBef>
                <a:spcPct val="20000"/>
              </a:spcBef>
            </a:pPr>
            <a:r>
              <a:rPr lang="de-DE" sz="1400" dirty="0" smtClean="0"/>
              <a:t>mittlere Korngröße liegt zwischen </a:t>
            </a:r>
            <a:br>
              <a:rPr lang="de-DE" sz="1400" dirty="0" smtClean="0"/>
            </a:br>
            <a:r>
              <a:rPr lang="de-DE" sz="1400" b="1" dirty="0" smtClean="0"/>
              <a:t>ca. 4 µm</a:t>
            </a:r>
            <a:br>
              <a:rPr lang="de-DE" sz="1400" b="1" dirty="0" smtClean="0"/>
            </a:br>
            <a:r>
              <a:rPr lang="de-DE" sz="1400" b="1" dirty="0" smtClean="0"/>
              <a:t>und 4,5  µm</a:t>
            </a:r>
            <a:endParaRPr lang="de-DE" sz="1400" b="1" dirty="0"/>
          </a:p>
        </p:txBody>
      </p:sp>
      <p:pic>
        <p:nvPicPr>
          <p:cNvPr id="94210" name="Picture 2" descr="C:\Users\Günter Schell\Documents\Vortrag AK Funktionskeramik\AK_Funktionskeramik\GS_0,0_125010h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651" y="1401596"/>
            <a:ext cx="2190880" cy="18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1" name="Picture 3" descr="C:\Users\Günter Schell\Documents\Vortrag AK Funktionskeramik\AK_Funktionskeramik\GS_2,5_125010h.pn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6179" y="4221088"/>
            <a:ext cx="2156741" cy="18547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Gerade Verbindung 23"/>
          <p:cNvCxnSpPr/>
          <p:nvPr/>
        </p:nvCxnSpPr>
        <p:spPr>
          <a:xfrm>
            <a:off x="7004612" y="6237312"/>
            <a:ext cx="34945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feld 24"/>
          <p:cNvSpPr txBox="1"/>
          <p:nvPr/>
        </p:nvSpPr>
        <p:spPr>
          <a:xfrm>
            <a:off x="7269970" y="6068531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10 µm</a:t>
            </a:r>
            <a:endParaRPr lang="de-DE" sz="1400" dirty="0"/>
          </a:p>
        </p:txBody>
      </p:sp>
      <p:cxnSp>
        <p:nvCxnSpPr>
          <p:cNvPr id="26" name="Gerade Verbindung 25"/>
          <p:cNvCxnSpPr/>
          <p:nvPr/>
        </p:nvCxnSpPr>
        <p:spPr>
          <a:xfrm>
            <a:off x="1568226" y="3442574"/>
            <a:ext cx="349451" cy="0"/>
          </a:xfrm>
          <a:prstGeom prst="line">
            <a:avLst/>
          </a:prstGeom>
          <a:ln w="508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feld 26"/>
          <p:cNvSpPr txBox="1"/>
          <p:nvPr/>
        </p:nvSpPr>
        <p:spPr>
          <a:xfrm>
            <a:off x="1833584" y="3273793"/>
            <a:ext cx="68640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10 µm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573484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4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16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34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4" name="Objek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71825"/>
              </p:ext>
            </p:extLst>
          </p:nvPr>
        </p:nvGraphicFramePr>
        <p:xfrm>
          <a:off x="4509525" y="3338900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6" name="Graph" r:id="rId3" imgW="4132800" imgH="2901600" progId="Origin50.Graph">
                  <p:embed/>
                </p:oleObj>
              </mc:Choice>
              <mc:Fallback>
                <p:oleObj name="Graph" r:id="rId3" imgW="413280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9525" y="3338900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7318137"/>
              </p:ext>
            </p:extLst>
          </p:nvPr>
        </p:nvGraphicFramePr>
        <p:xfrm>
          <a:off x="323111" y="3281460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8127" name="Graph" r:id="rId5" imgW="4131720" imgH="2901600" progId="Origin50.Graph">
                  <p:embed/>
                </p:oleObj>
              </mc:Choice>
              <mc:Fallback>
                <p:oleObj name="Graph" r:id="rId5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111" y="3281460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</a:t>
            </a:r>
            <a:r>
              <a:rPr lang="de-DE" baseline="-25000" dirty="0" smtClean="0"/>
              <a:t>0.3</a:t>
            </a:r>
            <a:r>
              <a:rPr lang="de-DE" dirty="0" smtClean="0"/>
              <a:t>La</a:t>
            </a:r>
            <a:r>
              <a:rPr lang="de-DE" baseline="-25000" dirty="0" smtClean="0"/>
              <a:t>0.567</a:t>
            </a:r>
            <a:r>
              <a:rPr lang="de-DE" dirty="0" smtClean="0"/>
              <a:t>TiO</a:t>
            </a:r>
            <a:r>
              <a:rPr lang="de-DE" baseline="-25000" dirty="0" smtClean="0"/>
              <a:t>3</a:t>
            </a:r>
            <a:r>
              <a:rPr lang="de-DE" dirty="0" smtClean="0"/>
              <a:t> + </a:t>
            </a:r>
            <a:r>
              <a:rPr lang="de-DE" dirty="0"/>
              <a:t>0</a:t>
            </a:r>
            <a:r>
              <a:rPr lang="de-DE" dirty="0" smtClean="0"/>
              <a:t>,0% La-Überschuss</a:t>
            </a:r>
            <a:endParaRPr lang="de-DE" baseline="-250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5" name="Gruppieren 4"/>
          <p:cNvGrpSpPr/>
          <p:nvPr/>
        </p:nvGrpSpPr>
        <p:grpSpPr>
          <a:xfrm>
            <a:off x="4784232" y="1339991"/>
            <a:ext cx="3604192" cy="2160811"/>
            <a:chOff x="4784232" y="1339991"/>
            <a:chExt cx="3604192" cy="2160811"/>
          </a:xfrm>
        </p:grpSpPr>
        <p:pic>
          <p:nvPicPr>
            <p:cNvPr id="70670" name="Picture 14" descr="E:\Industrieprojekte\LLTO-Projekt_Daimler\LiLaTiO3-Herstellung\LLTO_REM\Ansatz7_LLTO_0.3_0.0-2.5%La\Ansatz7_LLTO_P3_0.3_0.0%La_011.tif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50000"/>
                      </a14:imgEffect>
                      <a14:imgEffect>
                        <a14:brightnessContrast bright="-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3" b="8223"/>
            <a:stretch/>
          </p:blipFill>
          <p:spPr bwMode="auto">
            <a:xfrm>
              <a:off x="4784232" y="1339991"/>
              <a:ext cx="3600000" cy="216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uppieren 10"/>
            <p:cNvGrpSpPr/>
            <p:nvPr/>
          </p:nvGrpSpPr>
          <p:grpSpPr>
            <a:xfrm>
              <a:off x="7820192" y="3187452"/>
              <a:ext cx="568232" cy="313350"/>
              <a:chOff x="7380312" y="3140968"/>
              <a:chExt cx="568232" cy="3133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feld 9"/>
                  <p:cNvSpPr txBox="1"/>
                  <p:nvPr/>
                </p:nvSpPr>
                <p:spPr>
                  <a:xfrm>
                    <a:off x="7380312" y="3140968"/>
                    <a:ext cx="568232" cy="313350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</p:spPr>
                <p:txBody>
                  <a:bodyPr wrap="none" lIns="0" tIns="3600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/>
                            </a:rPr>
                            <m:t>5 µ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𝑚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0" name="Textfeld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312" y="3140968"/>
                    <a:ext cx="568232" cy="313350"/>
                  </a:xfrm>
                  <a:prstGeom prst="rect">
                    <a:avLst/>
                  </a:prstGeom>
                  <a:blipFill rotWithShape="1">
                    <a:blip r:embed="rId9"/>
                    <a:stretch>
                      <a:fillRect l="-8602" r="-967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Gerade Verbindung 8"/>
              <p:cNvCxnSpPr/>
              <p:nvPr/>
            </p:nvCxnSpPr>
            <p:spPr>
              <a:xfrm>
                <a:off x="7455969" y="3190751"/>
                <a:ext cx="43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" name="Gruppieren 3"/>
          <p:cNvGrpSpPr/>
          <p:nvPr/>
        </p:nvGrpSpPr>
        <p:grpSpPr>
          <a:xfrm>
            <a:off x="623643" y="1337627"/>
            <a:ext cx="3600000" cy="2163141"/>
            <a:chOff x="623643" y="1337627"/>
            <a:chExt cx="3600000" cy="2163141"/>
          </a:xfrm>
        </p:grpSpPr>
        <p:pic>
          <p:nvPicPr>
            <p:cNvPr id="70671" name="Picture 15" descr="E:\Industrieprojekte\LLTO-Projekt_Daimler\LiLaTiO3-Herstellung\LLTO_REM\Ansatz7_LLTO_0.3_0.0-2.5%La\Ansatz7_LLTO_P1_0.3_0.0%La_011.tif"/>
            <p:cNvPicPr>
              <a:picLocks noChangeAspect="1" noChangeArrowheads="1"/>
            </p:cNvPicPr>
            <p:nvPr/>
          </p:nvPicPr>
          <p:blipFill rotWithShape="1">
            <a:blip r:embed="rId10" cstate="print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sharpenSoften amount="500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3" b="8223"/>
            <a:stretch/>
          </p:blipFill>
          <p:spPr bwMode="auto">
            <a:xfrm>
              <a:off x="623643" y="1337627"/>
              <a:ext cx="3600000" cy="216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uppieren 14"/>
            <p:cNvGrpSpPr/>
            <p:nvPr/>
          </p:nvGrpSpPr>
          <p:grpSpPr>
            <a:xfrm>
              <a:off x="3654761" y="3187418"/>
              <a:ext cx="568232" cy="313350"/>
              <a:chOff x="7380312" y="3140968"/>
              <a:chExt cx="568232" cy="3133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5"/>
                  <p:cNvSpPr txBox="1"/>
                  <p:nvPr/>
                </p:nvSpPr>
                <p:spPr>
                  <a:xfrm>
                    <a:off x="7380312" y="3140968"/>
                    <a:ext cx="568232" cy="313350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</p:spPr>
                <p:txBody>
                  <a:bodyPr wrap="none" lIns="0" tIns="3600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/>
                            </a:rPr>
                            <m:t>5 µ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𝑚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6" name="Textfeld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312" y="3140968"/>
                    <a:ext cx="568232" cy="313350"/>
                  </a:xfrm>
                  <a:prstGeom prst="rect">
                    <a:avLst/>
                  </a:prstGeom>
                  <a:blipFill rotWithShape="1">
                    <a:blip r:embed="rId12"/>
                    <a:stretch>
                      <a:fillRect l="-8602" r="-967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Gerade Verbindung 16"/>
              <p:cNvCxnSpPr/>
              <p:nvPr/>
            </p:nvCxnSpPr>
            <p:spPr>
              <a:xfrm>
                <a:off x="7455969" y="3190751"/>
                <a:ext cx="43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0" name="Textfeld 19"/>
          <p:cNvSpPr txBox="1"/>
          <p:nvPr/>
        </p:nvSpPr>
        <p:spPr>
          <a:xfrm>
            <a:off x="1542527" y="971436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1150°C / 15Min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5818356" y="97143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1250°C / 10h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>
          <a:xfrm flipH="1">
            <a:off x="1202484" y="4403983"/>
            <a:ext cx="5400600" cy="0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457539" y="417762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3415059" y="3820228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637932" y="4232121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3" name="Textfeld 22"/>
          <p:cNvSpPr txBox="1"/>
          <p:nvPr/>
        </p:nvSpPr>
        <p:spPr>
          <a:xfrm>
            <a:off x="7595452" y="3798097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14548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</a:t>
            </a:r>
            <a:r>
              <a:rPr lang="de-DE" baseline="-25000" dirty="0" smtClean="0"/>
              <a:t>0.3</a:t>
            </a:r>
            <a:r>
              <a:rPr lang="de-DE" dirty="0" smtClean="0"/>
              <a:t>La</a:t>
            </a:r>
            <a:r>
              <a:rPr lang="de-DE" baseline="-25000" dirty="0" smtClean="0"/>
              <a:t>0.567</a:t>
            </a:r>
            <a:r>
              <a:rPr lang="de-DE" dirty="0" smtClean="0"/>
              <a:t>TiO</a:t>
            </a:r>
            <a:r>
              <a:rPr lang="de-DE" baseline="-25000" dirty="0" smtClean="0"/>
              <a:t>3</a:t>
            </a:r>
            <a:r>
              <a:rPr lang="de-DE" dirty="0" smtClean="0"/>
              <a:t> + 1,5% La-Überschuss</a:t>
            </a:r>
            <a:endParaRPr lang="de-DE" baseline="-250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12" name="Gruppieren 11"/>
          <p:cNvGrpSpPr/>
          <p:nvPr/>
        </p:nvGrpSpPr>
        <p:grpSpPr>
          <a:xfrm>
            <a:off x="4785553" y="1340768"/>
            <a:ext cx="3602871" cy="2160034"/>
            <a:chOff x="4644008" y="1340768"/>
            <a:chExt cx="3602871" cy="2160034"/>
          </a:xfrm>
        </p:grpSpPr>
        <p:pic>
          <p:nvPicPr>
            <p:cNvPr id="55299" name="Picture 3" descr="C:\Users\Fabian\Documents\Arbeit IKM\Industrieprojekte\LLTO-Projekt_Daimler\LiLaTiO3-Herstellung\LLTO_REM\Ansatz7_LLTO_0.3_1.5-2.2%La\Ansatz7_LLTO_P1_0.3_1.5%La_012.tif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-10000"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3" b="8223"/>
            <a:stretch/>
          </p:blipFill>
          <p:spPr bwMode="auto">
            <a:xfrm>
              <a:off x="4644008" y="1340768"/>
              <a:ext cx="3600000" cy="216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1" name="Gruppieren 10"/>
            <p:cNvGrpSpPr/>
            <p:nvPr/>
          </p:nvGrpSpPr>
          <p:grpSpPr>
            <a:xfrm>
              <a:off x="7678647" y="3187452"/>
              <a:ext cx="568232" cy="313350"/>
              <a:chOff x="7380312" y="3140968"/>
              <a:chExt cx="568232" cy="3133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" name="Textfeld 9"/>
                  <p:cNvSpPr txBox="1"/>
                  <p:nvPr/>
                </p:nvSpPr>
                <p:spPr>
                  <a:xfrm>
                    <a:off x="7380312" y="3140968"/>
                    <a:ext cx="568232" cy="313350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</p:spPr>
                <p:txBody>
                  <a:bodyPr wrap="none" lIns="0" tIns="3600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/>
                            </a:rPr>
                            <m:t>5 µ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𝑚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0" name="Textfeld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312" y="3140968"/>
                    <a:ext cx="568232" cy="313350"/>
                  </a:xfrm>
                  <a:prstGeom prst="rect">
                    <a:avLst/>
                  </a:prstGeom>
                  <a:blipFill rotWithShape="1">
                    <a:blip r:embed="rId5"/>
                    <a:stretch>
                      <a:fillRect l="-8602" r="-967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" name="Gerade Verbindung 8"/>
              <p:cNvCxnSpPr/>
              <p:nvPr/>
            </p:nvCxnSpPr>
            <p:spPr>
              <a:xfrm>
                <a:off x="7455969" y="3190751"/>
                <a:ext cx="43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3" name="Gruppieren 12"/>
          <p:cNvGrpSpPr/>
          <p:nvPr/>
        </p:nvGrpSpPr>
        <p:grpSpPr>
          <a:xfrm>
            <a:off x="622993" y="1340768"/>
            <a:ext cx="3600000" cy="2160000"/>
            <a:chOff x="683568" y="1340768"/>
            <a:chExt cx="3600000" cy="2160000"/>
          </a:xfrm>
        </p:grpSpPr>
        <p:pic>
          <p:nvPicPr>
            <p:cNvPr id="55300" name="Picture 4" descr="C:\Users\Fabian\Documents\Arbeit IKM\Industrieprojekte\LLTO-Projekt_Daimler\LiLaTiO3-Herstellung\LLTO_REM\Ansatz7_LLTO_0.3_1.5-2.2%La\Ansatz7_LLTO_P2_0.3_1.5%La_012.tif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harpenSoften amount="50000"/>
                      </a14:imgEffect>
                      <a14:imgEffect>
                        <a14:brightnessContrast contrast="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223" b="8223"/>
            <a:stretch/>
          </p:blipFill>
          <p:spPr bwMode="auto">
            <a:xfrm>
              <a:off x="683568" y="1340768"/>
              <a:ext cx="3600000" cy="2160000"/>
            </a:xfrm>
            <a:prstGeom prst="rect">
              <a:avLst/>
            </a:prstGeom>
            <a:noFill/>
            <a:ln w="25400"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5" name="Gruppieren 14"/>
            <p:cNvGrpSpPr/>
            <p:nvPr/>
          </p:nvGrpSpPr>
          <p:grpSpPr>
            <a:xfrm>
              <a:off x="3715336" y="3187418"/>
              <a:ext cx="568232" cy="313350"/>
              <a:chOff x="7380312" y="3140968"/>
              <a:chExt cx="568232" cy="31335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6" name="Textfeld 15"/>
                  <p:cNvSpPr txBox="1"/>
                  <p:nvPr/>
                </p:nvSpPr>
                <p:spPr>
                  <a:xfrm>
                    <a:off x="7380312" y="3140968"/>
                    <a:ext cx="568232" cy="313350"/>
                  </a:xfrm>
                  <a:prstGeom prst="rect">
                    <a:avLst/>
                  </a:prstGeom>
                  <a:solidFill>
                    <a:schemeClr val="bg1">
                      <a:alpha val="50000"/>
                    </a:schemeClr>
                  </a:solidFill>
                </p:spPr>
                <p:txBody>
                  <a:bodyPr wrap="none" lIns="0" tIns="3600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de-DE" b="0" i="1" smtClean="0">
                              <a:latin typeface="Cambria Math"/>
                            </a:rPr>
                            <m:t>5 µ</m:t>
                          </m:r>
                          <m:r>
                            <a:rPr lang="de-DE" b="0" i="1" smtClean="0">
                              <a:latin typeface="Cambria Math"/>
                            </a:rPr>
                            <m:t>𝑚</m:t>
                          </m:r>
                        </m:oMath>
                      </m:oMathPara>
                    </a14:m>
                    <a:endParaRPr lang="de-DE" dirty="0"/>
                  </a:p>
                </p:txBody>
              </p:sp>
            </mc:Choice>
            <mc:Fallback xmlns="">
              <p:sp>
                <p:nvSpPr>
                  <p:cNvPr id="16" name="Textfeld 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380312" y="3140968"/>
                    <a:ext cx="568232" cy="313350"/>
                  </a:xfrm>
                  <a:prstGeom prst="rect">
                    <a:avLst/>
                  </a:prstGeom>
                  <a:blipFill rotWithShape="1">
                    <a:blip r:embed="rId8"/>
                    <a:stretch>
                      <a:fillRect l="-8602" r="-9677" b="-23529"/>
                    </a:stretch>
                  </a:blipFill>
                </p:spPr>
                <p:txBody>
                  <a:bodyPr/>
                  <a:lstStyle/>
                  <a:p>
                    <a:r>
                      <a:rPr lang="de-DE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17" name="Gerade Verbindung 16"/>
              <p:cNvCxnSpPr/>
              <p:nvPr/>
            </p:nvCxnSpPr>
            <p:spPr>
              <a:xfrm>
                <a:off x="7455969" y="3190751"/>
                <a:ext cx="432000" cy="0"/>
              </a:xfrm>
              <a:prstGeom prst="line">
                <a:avLst/>
              </a:prstGeom>
              <a:ln w="254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" name="Objek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7197000"/>
              </p:ext>
            </p:extLst>
          </p:nvPr>
        </p:nvGraphicFramePr>
        <p:xfrm>
          <a:off x="323528" y="3275529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0" name="Graph" r:id="rId9" imgW="4131720" imgH="2901600" progId="Origin50.Graph">
                  <p:embed/>
                </p:oleObj>
              </mc:Choice>
              <mc:Fallback>
                <p:oleObj name="Graph" r:id="rId9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23528" y="3275529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27840588"/>
              </p:ext>
            </p:extLst>
          </p:nvPr>
        </p:nvGraphicFramePr>
        <p:xfrm>
          <a:off x="4499992" y="3317199"/>
          <a:ext cx="4320000" cy="30641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9971" name="Graph" r:id="rId11" imgW="4132800" imgH="2901600" progId="Origin50.Graph">
                  <p:embed/>
                </p:oleObj>
              </mc:Choice>
              <mc:Fallback>
                <p:oleObj name="Graph" r:id="rId11" imgW="413280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99992" y="3317199"/>
                        <a:ext cx="4320000" cy="30641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Textfeld 19"/>
          <p:cNvSpPr txBox="1"/>
          <p:nvPr/>
        </p:nvSpPr>
        <p:spPr>
          <a:xfrm>
            <a:off x="1542527" y="971436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1150°C / 15Min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5818356" y="97143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1250°C / 10h</a:t>
            </a:r>
            <a:endParaRPr lang="de-DE" dirty="0"/>
          </a:p>
        </p:txBody>
      </p:sp>
      <p:cxnSp>
        <p:nvCxnSpPr>
          <p:cNvPr id="7" name="Gerade Verbindung mit Pfeil 6"/>
          <p:cNvCxnSpPr/>
          <p:nvPr/>
        </p:nvCxnSpPr>
        <p:spPr>
          <a:xfrm flipH="1">
            <a:off x="1202484" y="4340612"/>
            <a:ext cx="5400600" cy="0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/>
          <p:cNvSpPr txBox="1"/>
          <p:nvPr/>
        </p:nvSpPr>
        <p:spPr>
          <a:xfrm>
            <a:off x="3457539" y="417762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3415059" y="3820228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637932" y="4155489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3" name="Textfeld 22"/>
          <p:cNvSpPr txBox="1"/>
          <p:nvPr/>
        </p:nvSpPr>
        <p:spPr>
          <a:xfrm>
            <a:off x="7595452" y="3798097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00770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0390266"/>
              </p:ext>
            </p:extLst>
          </p:nvPr>
        </p:nvGraphicFramePr>
        <p:xfrm>
          <a:off x="324203" y="3275529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4" name="Graph" r:id="rId3" imgW="4131720" imgH="2901600" progId="Origin50.Graph">
                  <p:embed/>
                </p:oleObj>
              </mc:Choice>
              <mc:Fallback>
                <p:oleObj name="Graph" r:id="rId3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4203" y="3275529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27432877"/>
              </p:ext>
            </p:extLst>
          </p:nvPr>
        </p:nvGraphicFramePr>
        <p:xfrm>
          <a:off x="4508636" y="3316349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0995" name="Graph" r:id="rId5" imgW="4131720" imgH="2901600" progId="Origin50.Graph">
                  <p:embed/>
                </p:oleObj>
              </mc:Choice>
              <mc:Fallback>
                <p:oleObj name="Graph" r:id="rId5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8636" y="3316349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6326" name="Picture 6" descr="C:\Users\Fabian\Documents\Arbeit IKM\Industrieprojekte\LLTO-Projekt_Daimler\LiLaTiO3-Herstellung\LLTO_REM\Ansatz7_LLTO_0.3_1.5-2.2%La\Ansatz7_LLTO_P1_0.3_1.8%La_012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3" b="8223"/>
          <a:stretch/>
        </p:blipFill>
        <p:spPr bwMode="auto">
          <a:xfrm>
            <a:off x="4788024" y="1340768"/>
            <a:ext cx="360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327" name="Picture 7" descr="C:\Users\Fabian\Documents\Arbeit IKM\Industrieprojekte\LLTO-Projekt_Daimler\LiLaTiO3-Herstellung\LLTO_REM\Ansatz7_LLTO_0.3_1.5-2.2%La\Ansatz7_LLTO_P2_0.3_1.8%La_012.tif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3" b="8223"/>
          <a:stretch/>
        </p:blipFill>
        <p:spPr bwMode="auto">
          <a:xfrm>
            <a:off x="623517" y="1339941"/>
            <a:ext cx="360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</a:t>
            </a:r>
            <a:r>
              <a:rPr lang="de-DE" baseline="-25000" dirty="0" smtClean="0"/>
              <a:t>0.3</a:t>
            </a:r>
            <a:r>
              <a:rPr lang="de-DE" dirty="0" smtClean="0"/>
              <a:t>La</a:t>
            </a:r>
            <a:r>
              <a:rPr lang="de-DE" baseline="-25000" dirty="0" smtClean="0"/>
              <a:t>0.567</a:t>
            </a:r>
            <a:r>
              <a:rPr lang="de-DE" dirty="0" smtClean="0"/>
              <a:t>TiO</a:t>
            </a:r>
            <a:r>
              <a:rPr lang="de-DE" baseline="-25000" dirty="0" smtClean="0"/>
              <a:t>3</a:t>
            </a:r>
            <a:r>
              <a:rPr lang="de-DE" dirty="0" smtClean="0"/>
              <a:t> + 1,8% La-Überschuss</a:t>
            </a:r>
            <a:endParaRPr lang="de-DE" baseline="-250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7820192" y="3187452"/>
            <a:ext cx="568232" cy="313350"/>
            <a:chOff x="7380312" y="3140968"/>
            <a:chExt cx="568232" cy="313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 lIns="0" tIns="3600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/>
                          </a:rPr>
                          <m:t>5 µ</m:t>
                        </m:r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8602" r="-9677" b="-2352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Gerade Verbindung 8"/>
            <p:cNvCxnSpPr/>
            <p:nvPr/>
          </p:nvCxnSpPr>
          <p:spPr>
            <a:xfrm>
              <a:off x="7455969" y="3190751"/>
              <a:ext cx="43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3654761" y="3187418"/>
            <a:ext cx="568232" cy="313350"/>
            <a:chOff x="7380312" y="3140968"/>
            <a:chExt cx="568232" cy="313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/>
                <p:cNvSpPr txBox="1"/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 lIns="0" tIns="3600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/>
                          </a:rPr>
                          <m:t>5 µ</m:t>
                        </m:r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8602" r="-9677" b="-2352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rade Verbindung 16"/>
            <p:cNvCxnSpPr/>
            <p:nvPr/>
          </p:nvCxnSpPr>
          <p:spPr>
            <a:xfrm>
              <a:off x="7455969" y="3190751"/>
              <a:ext cx="43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feld 19"/>
          <p:cNvSpPr txBox="1"/>
          <p:nvPr/>
        </p:nvSpPr>
        <p:spPr>
          <a:xfrm>
            <a:off x="1542527" y="971436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1150°C / 15Min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5818356" y="97143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1250°C / 10h</a:t>
            </a:r>
            <a:endParaRPr lang="de-DE" dirty="0"/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1202484" y="4340612"/>
            <a:ext cx="5400600" cy="0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457539" y="417762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3415059" y="3820228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637932" y="4196309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3" name="Textfeld 22"/>
          <p:cNvSpPr txBox="1"/>
          <p:nvPr/>
        </p:nvSpPr>
        <p:spPr>
          <a:xfrm>
            <a:off x="7595452" y="3838917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589545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Titanatbasierte</a:t>
            </a:r>
            <a:r>
              <a:rPr lang="de-DE" dirty="0" smtClean="0"/>
              <a:t> Materialsysteme am IAM-KWT</a:t>
            </a:r>
          </a:p>
        </p:txBody>
      </p:sp>
      <p:sp>
        <p:nvSpPr>
          <p:cNvPr id="11" name="Abgerundetes Rechteck 10"/>
          <p:cNvSpPr/>
          <p:nvPr/>
        </p:nvSpPr>
        <p:spPr>
          <a:xfrm>
            <a:off x="179512" y="1089040"/>
            <a:ext cx="2737030" cy="4932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46800" rtlCol="0" anchor="ctr"/>
          <a:lstStyle/>
          <a:p>
            <a:pPr algn="ctr"/>
            <a:r>
              <a:rPr lang="de-DE" b="1" dirty="0" smtClean="0"/>
              <a:t>SrTiO</a:t>
            </a:r>
            <a:r>
              <a:rPr lang="de-DE" b="1" baseline="-25000" dirty="0" smtClean="0"/>
              <a:t>3</a:t>
            </a:r>
            <a:r>
              <a:rPr lang="de-DE" b="1" dirty="0" smtClean="0"/>
              <a:t> / BaTiO</a:t>
            </a:r>
            <a:r>
              <a:rPr lang="de-DE" b="1" baseline="-25000" dirty="0" smtClean="0"/>
              <a:t>3</a:t>
            </a:r>
          </a:p>
          <a:p>
            <a:pPr algn="ctr"/>
            <a:endParaRPr lang="de-DE" b="1" baseline="-25000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Modellsystem zur Untersuchung von Sintern, Kornwachstum und der Defektchemie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Anwendung als Kondensatormaterial, PTC-Elemente, Sauerstoffleiter</a:t>
            </a:r>
          </a:p>
          <a:p>
            <a:pPr marL="285750" indent="-285750">
              <a:buFontTx/>
              <a:buChar char="-"/>
            </a:pPr>
            <a:endParaRPr lang="de-DE" baseline="-25000" dirty="0"/>
          </a:p>
        </p:txBody>
      </p:sp>
      <p:sp>
        <p:nvSpPr>
          <p:cNvPr id="12" name="Abgerundetes Rechteck 11"/>
          <p:cNvSpPr/>
          <p:nvPr/>
        </p:nvSpPr>
        <p:spPr>
          <a:xfrm>
            <a:off x="3203848" y="1089040"/>
            <a:ext cx="2737030" cy="4932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b="1" dirty="0" smtClean="0"/>
              <a:t>PbZr</a:t>
            </a:r>
            <a:r>
              <a:rPr lang="de-DE" b="1" baseline="-25000" dirty="0" smtClean="0"/>
              <a:t>1-X</a:t>
            </a:r>
            <a:r>
              <a:rPr lang="de-DE" b="1" dirty="0" smtClean="0"/>
              <a:t>Ti</a:t>
            </a:r>
            <a:r>
              <a:rPr lang="de-DE" b="1" baseline="-25000" dirty="0" smtClean="0"/>
              <a:t>X</a:t>
            </a:r>
            <a:r>
              <a:rPr lang="de-DE" b="1" dirty="0" smtClean="0"/>
              <a:t>O</a:t>
            </a:r>
            <a:r>
              <a:rPr lang="de-DE" b="1" baseline="-25000" dirty="0" smtClean="0"/>
              <a:t>3</a:t>
            </a:r>
          </a:p>
          <a:p>
            <a:pPr algn="ctr"/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untersuchtes System bezüglich Gefüge- und Phasenentwicklung, </a:t>
            </a:r>
            <a:r>
              <a:rPr lang="de-DE" dirty="0" err="1" smtClean="0"/>
              <a:t>Pb</a:t>
            </a:r>
            <a:r>
              <a:rPr lang="de-DE" dirty="0" smtClean="0"/>
              <a:t>-Gehalt, </a:t>
            </a:r>
            <a:r>
              <a:rPr lang="de-DE" dirty="0" err="1" smtClean="0"/>
              <a:t>Zr</a:t>
            </a:r>
            <a:r>
              <a:rPr lang="de-DE" dirty="0" smtClean="0"/>
              <a:t>/</a:t>
            </a:r>
            <a:r>
              <a:rPr lang="de-DE" dirty="0" err="1" smtClean="0"/>
              <a:t>Ti</a:t>
            </a:r>
            <a:r>
              <a:rPr lang="de-DE" dirty="0" smtClean="0"/>
              <a:t> – Verhältnis, etc. </a:t>
            </a:r>
          </a:p>
          <a:p>
            <a:pPr marL="285750" indent="-285750">
              <a:buFontTx/>
              <a:buChar char="-"/>
            </a:pP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Einsatz vor allem als </a:t>
            </a:r>
            <a:r>
              <a:rPr lang="de-DE" dirty="0" err="1" smtClean="0"/>
              <a:t>ferroelektrische</a:t>
            </a:r>
            <a:r>
              <a:rPr lang="de-DE" dirty="0" smtClean="0"/>
              <a:t> Keramik für Aktoren</a:t>
            </a:r>
          </a:p>
          <a:p>
            <a:pPr marL="285750" indent="-285750">
              <a:buFontTx/>
              <a:buChar char="-"/>
            </a:pPr>
            <a:endParaRPr lang="de-DE" baseline="-25000" dirty="0"/>
          </a:p>
          <a:p>
            <a:pPr marL="285750" indent="-285750">
              <a:buFontTx/>
              <a:buChar char="-"/>
            </a:pPr>
            <a:endParaRPr lang="de-DE" baseline="-25000" dirty="0"/>
          </a:p>
        </p:txBody>
      </p:sp>
      <p:sp>
        <p:nvSpPr>
          <p:cNvPr id="13" name="Abgerundetes Rechteck 12"/>
          <p:cNvSpPr/>
          <p:nvPr/>
        </p:nvSpPr>
        <p:spPr>
          <a:xfrm>
            <a:off x="6227138" y="1089040"/>
            <a:ext cx="2737030" cy="49322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de-DE" b="1" dirty="0" smtClean="0"/>
              <a:t>LiLaTiO</a:t>
            </a:r>
            <a:r>
              <a:rPr lang="de-DE" b="1" baseline="-25000" dirty="0" smtClean="0"/>
              <a:t>3</a:t>
            </a:r>
          </a:p>
          <a:p>
            <a:pPr algn="ctr"/>
            <a:endParaRPr lang="de-DE" b="1" baseline="-25000" dirty="0"/>
          </a:p>
          <a:p>
            <a:pPr marL="285750" indent="-285750">
              <a:buFontTx/>
              <a:buChar char="-"/>
            </a:pPr>
            <a:r>
              <a:rPr lang="de-DE" dirty="0" smtClean="0"/>
              <a:t>Festkörperelektrolyt für </a:t>
            </a:r>
            <a:r>
              <a:rPr lang="de-DE" dirty="0" err="1" smtClean="0"/>
              <a:t>Lithiumionenakkus</a:t>
            </a:r>
            <a:endParaRPr lang="de-DE" dirty="0" smtClean="0"/>
          </a:p>
          <a:p>
            <a:pPr marL="285750" indent="-285750">
              <a:buFontTx/>
              <a:buChar char="-"/>
            </a:pPr>
            <a:r>
              <a:rPr lang="de-DE" dirty="0" smtClean="0"/>
              <a:t>Wenige Untersuchungen </a:t>
            </a:r>
            <a:r>
              <a:rPr lang="de-DE" dirty="0"/>
              <a:t>zur </a:t>
            </a:r>
            <a:r>
              <a:rPr lang="de-DE" dirty="0" smtClean="0"/>
              <a:t>Gefüge-Eigenschafts-Korrelation</a:t>
            </a:r>
          </a:p>
          <a:p>
            <a:pPr marL="285750" indent="-285750">
              <a:buFontTx/>
              <a:buChar char="-"/>
            </a:pPr>
            <a:r>
              <a:rPr lang="de-DE" dirty="0" smtClean="0"/>
              <a:t>Adaption etablierter Herstellungs- und Charakterisierungs-methoden</a:t>
            </a:r>
          </a:p>
        </p:txBody>
      </p:sp>
    </p:spTree>
    <p:extLst>
      <p:ext uri="{BB962C8B-B14F-4D97-AF65-F5344CB8AC3E}">
        <p14:creationId xmlns:p14="http://schemas.microsoft.com/office/powerpoint/2010/main" val="3321070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0997987"/>
              </p:ext>
            </p:extLst>
          </p:nvPr>
        </p:nvGraphicFramePr>
        <p:xfrm>
          <a:off x="4506688" y="3316560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8" name="Graph" r:id="rId3" imgW="4131720" imgH="2901600" progId="Origin50.Graph">
                  <p:embed/>
                </p:oleObj>
              </mc:Choice>
              <mc:Fallback>
                <p:oleObj name="Graph" r:id="rId3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6688" y="3316560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0286493"/>
              </p:ext>
            </p:extLst>
          </p:nvPr>
        </p:nvGraphicFramePr>
        <p:xfrm>
          <a:off x="323528" y="3276820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19" name="Graph" r:id="rId5" imgW="4131720" imgH="2901600" progId="Origin50.Graph">
                  <p:embed/>
                </p:oleObj>
              </mc:Choice>
              <mc:Fallback>
                <p:oleObj name="Graph" r:id="rId5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3528" y="3276820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7352" name="Picture 8" descr="C:\Users\Fabian\Documents\Arbeit IKM\Industrieprojekte\LLTO-Projekt_Daimler\LiLaTiO3-Herstellung\LLTO_REM\Ansatz7_LLTO_0.3_1.5-2.2%La\Ansatz7_LLTO_P1_0.3_2.0%La_012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bright="-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3" b="8223"/>
          <a:stretch/>
        </p:blipFill>
        <p:spPr bwMode="auto">
          <a:xfrm>
            <a:off x="4788424" y="1340768"/>
            <a:ext cx="360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353" name="Picture 9" descr="C:\Users\Fabian\Documents\Arbeit IKM\Industrieprojekte\LLTO-Projekt_Daimler\LiLaTiO3-Herstellung\LLTO_REM\Ansatz7_LLTO_0.3_1.5-2.2%La\Ansatz7_LLTO_P2_0.3_2.0%La_012.tif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3" b="8223"/>
          <a:stretch/>
        </p:blipFill>
        <p:spPr bwMode="auto">
          <a:xfrm>
            <a:off x="625849" y="1340768"/>
            <a:ext cx="360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</a:t>
            </a:r>
            <a:r>
              <a:rPr lang="de-DE" baseline="-25000" dirty="0" smtClean="0"/>
              <a:t>0.3</a:t>
            </a:r>
            <a:r>
              <a:rPr lang="de-DE" dirty="0" smtClean="0"/>
              <a:t>La</a:t>
            </a:r>
            <a:r>
              <a:rPr lang="de-DE" baseline="-25000" dirty="0" smtClean="0"/>
              <a:t>0.567</a:t>
            </a:r>
            <a:r>
              <a:rPr lang="de-DE" dirty="0" smtClean="0"/>
              <a:t>TiO</a:t>
            </a:r>
            <a:r>
              <a:rPr lang="de-DE" baseline="-25000" dirty="0" smtClean="0"/>
              <a:t>3</a:t>
            </a:r>
            <a:r>
              <a:rPr lang="de-DE" dirty="0" smtClean="0"/>
              <a:t> + 2,0% La-Überschuss</a:t>
            </a:r>
            <a:endParaRPr lang="de-DE" baseline="-250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7820192" y="3187452"/>
            <a:ext cx="568232" cy="313350"/>
            <a:chOff x="7380312" y="3140968"/>
            <a:chExt cx="568232" cy="313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 lIns="0" tIns="3600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/>
                          </a:rPr>
                          <m:t>5 µ</m:t>
                        </m:r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8602" r="-9677" b="-2352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Gerade Verbindung 8"/>
            <p:cNvCxnSpPr/>
            <p:nvPr/>
          </p:nvCxnSpPr>
          <p:spPr>
            <a:xfrm>
              <a:off x="7455969" y="3190751"/>
              <a:ext cx="43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3654761" y="3187418"/>
            <a:ext cx="568232" cy="313350"/>
            <a:chOff x="7380312" y="3140968"/>
            <a:chExt cx="568232" cy="313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/>
                <p:cNvSpPr txBox="1"/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 lIns="0" tIns="3600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/>
                          </a:rPr>
                          <m:t>5 µ</m:t>
                        </m:r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8602" r="-9677" b="-2352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rade Verbindung 16"/>
            <p:cNvCxnSpPr/>
            <p:nvPr/>
          </p:nvCxnSpPr>
          <p:spPr>
            <a:xfrm>
              <a:off x="7455969" y="3190751"/>
              <a:ext cx="43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feld 19"/>
          <p:cNvSpPr txBox="1"/>
          <p:nvPr/>
        </p:nvSpPr>
        <p:spPr>
          <a:xfrm>
            <a:off x="1542527" y="971436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1150°C / 15Min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5818356" y="97143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1250°C / 10h</a:t>
            </a:r>
            <a:endParaRPr lang="de-DE" dirty="0"/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1202484" y="4356940"/>
            <a:ext cx="5400600" cy="0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457539" y="4177620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3415059" y="3820228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637932" y="4228965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3" name="Textfeld 22"/>
          <p:cNvSpPr txBox="1"/>
          <p:nvPr/>
        </p:nvSpPr>
        <p:spPr>
          <a:xfrm>
            <a:off x="7595452" y="3830753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4294234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1683351"/>
              </p:ext>
            </p:extLst>
          </p:nvPr>
        </p:nvGraphicFramePr>
        <p:xfrm>
          <a:off x="328304" y="3269891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2" name="Graph" r:id="rId3" imgW="4131720" imgH="2901600" progId="Origin50.Graph">
                  <p:embed/>
                </p:oleObj>
              </mc:Choice>
              <mc:Fallback>
                <p:oleObj name="Graph" r:id="rId3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304" y="3269891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530994"/>
              </p:ext>
            </p:extLst>
          </p:nvPr>
        </p:nvGraphicFramePr>
        <p:xfrm>
          <a:off x="4508636" y="3310677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043" name="Graph" r:id="rId5" imgW="4131720" imgH="2901600" progId="Origin50.Graph">
                  <p:embed/>
                </p:oleObj>
              </mc:Choice>
              <mc:Fallback>
                <p:oleObj name="Graph" r:id="rId5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08636" y="3310677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8376" name="Picture 8" descr="C:\Users\Fabian\Documents\Arbeit IKM\Industrieprojekte\LLTO-Projekt_Daimler\LiLaTiO3-Herstellung\LLTO_REM\Ansatz7_LLTO_0.3_1.5-2.2%La\Ansatz7_LLTO_P1_0.3_2.2%La_011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3" b="8223"/>
          <a:stretch/>
        </p:blipFill>
        <p:spPr bwMode="auto">
          <a:xfrm>
            <a:off x="4788024" y="1340768"/>
            <a:ext cx="360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377" name="Picture 9" descr="C:\Users\Fabian\Documents\Arbeit IKM\Industrieprojekte\LLTO-Projekt_Daimler\LiLaTiO3-Herstellung\LLTO_REM\Ansatz7_LLTO_0.3_1.5-2.2%La\Ansatz7_LLTO_P2_0.3_2.2%La_013.tif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bright="-10000" contras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3" b="8223"/>
          <a:stretch/>
        </p:blipFill>
        <p:spPr bwMode="auto">
          <a:xfrm>
            <a:off x="621086" y="1341008"/>
            <a:ext cx="360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</a:t>
            </a:r>
            <a:r>
              <a:rPr lang="de-DE" baseline="-25000" dirty="0" smtClean="0"/>
              <a:t>0.3</a:t>
            </a:r>
            <a:r>
              <a:rPr lang="de-DE" dirty="0" smtClean="0"/>
              <a:t>La</a:t>
            </a:r>
            <a:r>
              <a:rPr lang="de-DE" baseline="-25000" dirty="0" smtClean="0"/>
              <a:t>0.567</a:t>
            </a:r>
            <a:r>
              <a:rPr lang="de-DE" dirty="0" smtClean="0"/>
              <a:t>TiO</a:t>
            </a:r>
            <a:r>
              <a:rPr lang="de-DE" baseline="-25000" dirty="0" smtClean="0"/>
              <a:t>3</a:t>
            </a:r>
            <a:r>
              <a:rPr lang="de-DE" dirty="0" smtClean="0"/>
              <a:t> + 2,2% La-Überschuss</a:t>
            </a:r>
            <a:endParaRPr lang="de-DE" baseline="-250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7820192" y="3187452"/>
            <a:ext cx="568232" cy="313350"/>
            <a:chOff x="7380312" y="3140968"/>
            <a:chExt cx="568232" cy="313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 lIns="0" tIns="3600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/>
                          </a:rPr>
                          <m:t>5 µ</m:t>
                        </m:r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8602" r="-9677" b="-2352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Gerade Verbindung 8"/>
            <p:cNvCxnSpPr/>
            <p:nvPr/>
          </p:nvCxnSpPr>
          <p:spPr>
            <a:xfrm>
              <a:off x="7455969" y="3190751"/>
              <a:ext cx="43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3654761" y="3187418"/>
            <a:ext cx="568232" cy="313350"/>
            <a:chOff x="7380312" y="3140968"/>
            <a:chExt cx="568232" cy="313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/>
                <p:cNvSpPr txBox="1"/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 lIns="0" tIns="3600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/>
                          </a:rPr>
                          <m:t>5 µ</m:t>
                        </m:r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8602" r="-9677" b="-2352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rade Verbindung 16"/>
            <p:cNvCxnSpPr/>
            <p:nvPr/>
          </p:nvCxnSpPr>
          <p:spPr>
            <a:xfrm>
              <a:off x="7455969" y="3190751"/>
              <a:ext cx="43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feld 19"/>
          <p:cNvSpPr txBox="1"/>
          <p:nvPr/>
        </p:nvSpPr>
        <p:spPr>
          <a:xfrm>
            <a:off x="1542527" y="971436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1150°C / 15Min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5818356" y="97143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1250°C / 10h</a:t>
            </a:r>
            <a:endParaRPr lang="de-DE" dirty="0"/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1202484" y="4381432"/>
            <a:ext cx="5400600" cy="0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457539" y="4153128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3415059" y="3795736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637932" y="4229252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3" name="Textfeld 22"/>
          <p:cNvSpPr txBox="1"/>
          <p:nvPr/>
        </p:nvSpPr>
        <p:spPr>
          <a:xfrm>
            <a:off x="7595452" y="3872081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29530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k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229681"/>
              </p:ext>
            </p:extLst>
          </p:nvPr>
        </p:nvGraphicFramePr>
        <p:xfrm>
          <a:off x="4507168" y="3316349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6" name="Graph" r:id="rId3" imgW="4131720" imgH="2901600" progId="Origin50.Graph">
                  <p:embed/>
                </p:oleObj>
              </mc:Choice>
              <mc:Fallback>
                <p:oleObj name="Graph" r:id="rId3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07168" y="3316349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k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3619355"/>
              </p:ext>
            </p:extLst>
          </p:nvPr>
        </p:nvGraphicFramePr>
        <p:xfrm>
          <a:off x="322997" y="3275687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067" name="Graph" r:id="rId5" imgW="4131720" imgH="2901600" progId="Origin50.Graph">
                  <p:embed/>
                </p:oleObj>
              </mc:Choice>
              <mc:Fallback>
                <p:oleObj name="Graph" r:id="rId5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2997" y="3275687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9400" name="Picture 8" descr="C:\Users\Fabian\Documents\Arbeit IKM\Industrieprojekte\LLTO-Projekt_Daimler\LiLaTiO3-Herstellung\LLTO_REM\Ansatz7_LLTO_0.3_1.5-2.2%La\Ansatz7_LLTO_P5_0.3_2.5%La_012.tif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50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3" b="8223"/>
          <a:stretch/>
        </p:blipFill>
        <p:spPr bwMode="auto">
          <a:xfrm>
            <a:off x="625849" y="1340768"/>
            <a:ext cx="360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401" name="Picture 9" descr="C:\Users\Fabian\Documents\Arbeit IKM\Industrieprojekte\LLTO-Projekt_Daimler\LiLaTiO3-Herstellung\LLTO_REM\Ansatz7_LLTO_0.3_1.5-2.2%La\Ansatz7_LLTO_P4_0.3_2.5%La_012.tif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23" b="8223"/>
          <a:stretch/>
        </p:blipFill>
        <p:spPr bwMode="auto">
          <a:xfrm>
            <a:off x="4788024" y="1340768"/>
            <a:ext cx="3600000" cy="2160000"/>
          </a:xfrm>
          <a:prstGeom prst="rect">
            <a:avLst/>
          </a:prstGeom>
          <a:noFill/>
          <a:ln w="254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Li</a:t>
            </a:r>
            <a:r>
              <a:rPr lang="de-DE" baseline="-25000" dirty="0" smtClean="0"/>
              <a:t>0.3</a:t>
            </a:r>
            <a:r>
              <a:rPr lang="de-DE" dirty="0" smtClean="0"/>
              <a:t>La</a:t>
            </a:r>
            <a:r>
              <a:rPr lang="de-DE" baseline="-25000" dirty="0" smtClean="0"/>
              <a:t>0.567</a:t>
            </a:r>
            <a:r>
              <a:rPr lang="de-DE" dirty="0" smtClean="0"/>
              <a:t>TiO</a:t>
            </a:r>
            <a:r>
              <a:rPr lang="de-DE" baseline="-25000" dirty="0" smtClean="0"/>
              <a:t>3</a:t>
            </a:r>
            <a:r>
              <a:rPr lang="de-DE" dirty="0" smtClean="0"/>
              <a:t> + 2,5% La-Überschuss</a:t>
            </a:r>
            <a:endParaRPr lang="de-DE" baseline="-250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pSp>
        <p:nvGrpSpPr>
          <p:cNvPr id="11" name="Gruppieren 10"/>
          <p:cNvGrpSpPr/>
          <p:nvPr/>
        </p:nvGrpSpPr>
        <p:grpSpPr>
          <a:xfrm>
            <a:off x="7820192" y="3187452"/>
            <a:ext cx="568232" cy="313350"/>
            <a:chOff x="7380312" y="3140968"/>
            <a:chExt cx="568232" cy="313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Textfeld 9"/>
                <p:cNvSpPr txBox="1"/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 lIns="0" tIns="3600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/>
                          </a:rPr>
                          <m:t>5 µ</m:t>
                        </m:r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0" name="Textfeld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blipFill rotWithShape="1">
                  <a:blip r:embed="rId11"/>
                  <a:stretch>
                    <a:fillRect l="-8602" r="-9677" b="-2352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Gerade Verbindung 8"/>
            <p:cNvCxnSpPr/>
            <p:nvPr/>
          </p:nvCxnSpPr>
          <p:spPr>
            <a:xfrm>
              <a:off x="7455969" y="3190751"/>
              <a:ext cx="43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uppieren 14"/>
          <p:cNvGrpSpPr/>
          <p:nvPr/>
        </p:nvGrpSpPr>
        <p:grpSpPr>
          <a:xfrm>
            <a:off x="3654761" y="3187418"/>
            <a:ext cx="568232" cy="313350"/>
            <a:chOff x="7380312" y="3140968"/>
            <a:chExt cx="568232" cy="31335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Textfeld 15"/>
                <p:cNvSpPr txBox="1"/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solidFill>
                  <a:schemeClr val="bg1">
                    <a:alpha val="50000"/>
                  </a:schemeClr>
                </a:solidFill>
              </p:spPr>
              <p:txBody>
                <a:bodyPr wrap="none" lIns="0" tIns="3600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/>
                          </a:rPr>
                          <m:t>5 µ</m:t>
                        </m:r>
                        <m:r>
                          <a:rPr lang="de-DE" b="0" i="1" smtClean="0">
                            <a:latin typeface="Cambria Math"/>
                          </a:rPr>
                          <m:t>𝑚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16" name="Textfeld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80312" y="3140968"/>
                  <a:ext cx="568232" cy="313350"/>
                </a:xfrm>
                <a:prstGeom prst="rect">
                  <a:avLst/>
                </a:prstGeom>
                <a:blipFill rotWithShape="1">
                  <a:blip r:embed="rId12"/>
                  <a:stretch>
                    <a:fillRect l="-8602" r="-9677" b="-23529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7" name="Gerade Verbindung 16"/>
            <p:cNvCxnSpPr/>
            <p:nvPr/>
          </p:nvCxnSpPr>
          <p:spPr>
            <a:xfrm>
              <a:off x="7455969" y="3190751"/>
              <a:ext cx="432000" cy="0"/>
            </a:xfrm>
            <a:prstGeom prst="line">
              <a:avLst/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feld 19"/>
          <p:cNvSpPr txBox="1"/>
          <p:nvPr/>
        </p:nvSpPr>
        <p:spPr>
          <a:xfrm>
            <a:off x="1542527" y="971436"/>
            <a:ext cx="1760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1150°C / 15Min</a:t>
            </a:r>
            <a:endParaRPr lang="de-DE" dirty="0"/>
          </a:p>
        </p:txBody>
      </p:sp>
      <p:sp>
        <p:nvSpPr>
          <p:cNvPr id="25" name="Textfeld 24"/>
          <p:cNvSpPr txBox="1"/>
          <p:nvPr/>
        </p:nvSpPr>
        <p:spPr>
          <a:xfrm>
            <a:off x="5818356" y="971436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1250°C / 10h</a:t>
            </a:r>
            <a:endParaRPr lang="de-DE" dirty="0"/>
          </a:p>
        </p:txBody>
      </p:sp>
      <p:cxnSp>
        <p:nvCxnSpPr>
          <p:cNvPr id="18" name="Gerade Verbindung mit Pfeil 17"/>
          <p:cNvCxnSpPr/>
          <p:nvPr/>
        </p:nvCxnSpPr>
        <p:spPr>
          <a:xfrm flipH="1">
            <a:off x="1202484" y="4373268"/>
            <a:ext cx="5400600" cy="0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feld 18"/>
          <p:cNvSpPr txBox="1"/>
          <p:nvPr/>
        </p:nvSpPr>
        <p:spPr>
          <a:xfrm>
            <a:off x="3457539" y="4210276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1" name="Textfeld 20"/>
          <p:cNvSpPr txBox="1"/>
          <p:nvPr/>
        </p:nvSpPr>
        <p:spPr>
          <a:xfrm>
            <a:off x="3415059" y="3861048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  <p:sp>
        <p:nvSpPr>
          <p:cNvPr id="22" name="Textfeld 21"/>
          <p:cNvSpPr txBox="1"/>
          <p:nvPr/>
        </p:nvSpPr>
        <p:spPr>
          <a:xfrm>
            <a:off x="7637932" y="4232121"/>
            <a:ext cx="5261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20°C</a:t>
            </a:r>
            <a:endParaRPr lang="de-DE" sz="1200" dirty="0"/>
          </a:p>
        </p:txBody>
      </p:sp>
      <p:sp>
        <p:nvSpPr>
          <p:cNvPr id="23" name="Textfeld 22"/>
          <p:cNvSpPr txBox="1"/>
          <p:nvPr/>
        </p:nvSpPr>
        <p:spPr>
          <a:xfrm>
            <a:off x="7595452" y="3872081"/>
            <a:ext cx="6110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 smtClean="0"/>
              <a:t>100°C</a:t>
            </a:r>
            <a:endParaRPr lang="de-DE" sz="1200" dirty="0"/>
          </a:p>
        </p:txBody>
      </p:sp>
    </p:spTree>
    <p:extLst>
      <p:ext uri="{BB962C8B-B14F-4D97-AF65-F5344CB8AC3E}">
        <p14:creationId xmlns:p14="http://schemas.microsoft.com/office/powerpoint/2010/main" val="3748745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k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9091874"/>
              </p:ext>
            </p:extLst>
          </p:nvPr>
        </p:nvGraphicFramePr>
        <p:xfrm>
          <a:off x="4283968" y="1556792"/>
          <a:ext cx="5400000" cy="37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0" name="Graph" r:id="rId3" imgW="4129200" imgH="2877120" progId="Origin50.Graph">
                  <p:embed/>
                </p:oleObj>
              </mc:Choice>
              <mc:Fallback>
                <p:oleObj name="Graph" r:id="rId3" imgW="4129200" imgH="28771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83968" y="1556792"/>
                        <a:ext cx="5400000" cy="37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3588149"/>
              </p:ext>
            </p:extLst>
          </p:nvPr>
        </p:nvGraphicFramePr>
        <p:xfrm>
          <a:off x="-80212" y="1564148"/>
          <a:ext cx="5400000" cy="3761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9151" name="Graph" r:id="rId5" imgW="4129200" imgH="2877120" progId="Origin50.Graph">
                  <p:embed/>
                </p:oleObj>
              </mc:Choice>
              <mc:Fallback>
                <p:oleObj name="Graph" r:id="rId5" imgW="4129200" imgH="28771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80212" y="1564148"/>
                        <a:ext cx="5400000" cy="37619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Einfluss der La-Einwaage auf die Leitfähigkeit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6" name="Textfeld 5"/>
          <p:cNvSpPr txBox="1"/>
          <p:nvPr/>
        </p:nvSpPr>
        <p:spPr>
          <a:xfrm>
            <a:off x="880273" y="1611344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1150°C / 15Min</a:t>
            </a:r>
            <a:endParaRPr lang="de-DE" dirty="0"/>
          </a:p>
        </p:txBody>
      </p:sp>
      <p:sp>
        <p:nvSpPr>
          <p:cNvPr id="7" name="Textfeld 6"/>
          <p:cNvSpPr txBox="1"/>
          <p:nvPr/>
        </p:nvSpPr>
        <p:spPr>
          <a:xfrm>
            <a:off x="5249036" y="1611344"/>
            <a:ext cx="36657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 smtClean="0"/>
              <a:t>1250°C / 10h</a:t>
            </a:r>
            <a:endParaRPr lang="de-DE" dirty="0"/>
          </a:p>
        </p:txBody>
      </p:sp>
      <p:cxnSp>
        <p:nvCxnSpPr>
          <p:cNvPr id="10" name="Gerade Verbindung mit Pfeil 9"/>
          <p:cNvCxnSpPr/>
          <p:nvPr/>
        </p:nvCxnSpPr>
        <p:spPr>
          <a:xfrm flipH="1">
            <a:off x="971600" y="3789040"/>
            <a:ext cx="5400600" cy="0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>
            <a:off x="1236814" y="3021444"/>
            <a:ext cx="5940660" cy="0"/>
          </a:xfrm>
          <a:prstGeom prst="straightConnector1">
            <a:avLst/>
          </a:prstGeom>
          <a:ln w="25400"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pieren 15"/>
          <p:cNvGrpSpPr/>
          <p:nvPr/>
        </p:nvGrpSpPr>
        <p:grpSpPr>
          <a:xfrm>
            <a:off x="3699740" y="2060848"/>
            <a:ext cx="829073" cy="1440160"/>
            <a:chOff x="3627732" y="2060848"/>
            <a:chExt cx="829073" cy="1440160"/>
          </a:xfrm>
        </p:grpSpPr>
        <p:cxnSp>
          <p:nvCxnSpPr>
            <p:cNvPr id="13" name="Gerade Verbindung mit Pfeil 12"/>
            <p:cNvCxnSpPr/>
            <p:nvPr/>
          </p:nvCxnSpPr>
          <p:spPr>
            <a:xfrm flipV="1">
              <a:off x="4355976" y="2524084"/>
              <a:ext cx="0" cy="456540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feld 13"/>
            <p:cNvSpPr txBox="1"/>
            <p:nvPr/>
          </p:nvSpPr>
          <p:spPr>
            <a:xfrm>
              <a:off x="3691851" y="3131676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20°C</a:t>
              </a:r>
              <a:endParaRPr lang="de-DE" dirty="0"/>
            </a:p>
          </p:txBody>
        </p:sp>
        <p:sp>
          <p:nvSpPr>
            <p:cNvPr id="15" name="Textfeld 14"/>
            <p:cNvSpPr txBox="1"/>
            <p:nvPr/>
          </p:nvSpPr>
          <p:spPr>
            <a:xfrm>
              <a:off x="3627732" y="2060848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smtClean="0"/>
                <a:t>100°C</a:t>
              </a:r>
              <a:endParaRPr lang="de-DE" dirty="0"/>
            </a:p>
          </p:txBody>
        </p:sp>
      </p:grpSp>
      <p:grpSp>
        <p:nvGrpSpPr>
          <p:cNvPr id="24" name="Gruppieren 23"/>
          <p:cNvGrpSpPr/>
          <p:nvPr/>
        </p:nvGrpSpPr>
        <p:grpSpPr>
          <a:xfrm>
            <a:off x="1907704" y="2375065"/>
            <a:ext cx="2303260" cy="1918031"/>
            <a:chOff x="1835696" y="2375065"/>
            <a:chExt cx="2303260" cy="1918031"/>
          </a:xfrm>
        </p:grpSpPr>
        <p:cxnSp>
          <p:nvCxnSpPr>
            <p:cNvPr id="18" name="Gerade Verbindung mit Pfeil 17"/>
            <p:cNvCxnSpPr/>
            <p:nvPr/>
          </p:nvCxnSpPr>
          <p:spPr>
            <a:xfrm>
              <a:off x="2195736" y="3291850"/>
              <a:ext cx="0" cy="28803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mit Pfeil 18"/>
            <p:cNvCxnSpPr/>
            <p:nvPr/>
          </p:nvCxnSpPr>
          <p:spPr>
            <a:xfrm>
              <a:off x="1835696" y="4005064"/>
              <a:ext cx="0" cy="28803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Textfeld 19"/>
                <p:cNvSpPr txBox="1"/>
                <p:nvPr/>
              </p:nvSpPr>
              <p:spPr>
                <a:xfrm>
                  <a:off x="1907704" y="3579882"/>
                  <a:ext cx="3814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de-DE" b="0" i="1" smtClean="0">
                            <a:latin typeface="Cambria Math"/>
                          </a:rPr>
                          <m:t>𝜌</m:t>
                        </m:r>
                      </m:oMath>
                    </m:oMathPara>
                  </a14:m>
                  <a:endParaRPr lang="de-DE" dirty="0"/>
                </a:p>
              </p:txBody>
            </p:sp>
          </mc:Choice>
          <mc:Fallback xmlns="">
            <p:sp>
              <p:nvSpPr>
                <p:cNvPr id="20" name="Textfeld 1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907704" y="3579882"/>
                  <a:ext cx="381451" cy="369332"/>
                </a:xfrm>
                <a:prstGeom prst="rect">
                  <a:avLst/>
                </a:prstGeom>
                <a:blipFill rotWithShape="1">
                  <a:blip r:embed="rId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de-DE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Gerade Verbindung mit Pfeil 20"/>
            <p:cNvCxnSpPr/>
            <p:nvPr/>
          </p:nvCxnSpPr>
          <p:spPr>
            <a:xfrm>
              <a:off x="3851920" y="2980624"/>
              <a:ext cx="0" cy="28803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mit Pfeil 21"/>
            <p:cNvCxnSpPr/>
            <p:nvPr/>
          </p:nvCxnSpPr>
          <p:spPr>
            <a:xfrm>
              <a:off x="4138956" y="2375065"/>
              <a:ext cx="0" cy="288032"/>
            </a:xfrm>
            <a:prstGeom prst="straightConnector1">
              <a:avLst/>
            </a:prstGeom>
            <a:ln w="508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Ellipse 22"/>
            <p:cNvSpPr/>
            <p:nvPr/>
          </p:nvSpPr>
          <p:spPr>
            <a:xfrm>
              <a:off x="2327653" y="2636912"/>
              <a:ext cx="516155" cy="240790"/>
            </a:xfrm>
            <a:prstGeom prst="ellipse">
              <a:avLst/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4677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Bestimmung der Aktivierungsenergien</a:t>
            </a:r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5425717"/>
                  </p:ext>
                </p:extLst>
              </p:nvPr>
            </p:nvGraphicFramePr>
            <p:xfrm>
              <a:off x="169987" y="3573017"/>
              <a:ext cx="4320480" cy="26893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160"/>
                    <a:gridCol w="1440160"/>
                    <a:gridCol w="1440160"/>
                  </a:tblGrid>
                  <a:tr h="354439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1150°C / 15 Min.</a:t>
                          </a:r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</a:tr>
                  <a:tr h="378929">
                    <a:tc>
                      <a:txBody>
                        <a:bodyPr/>
                        <a:lstStyle/>
                        <a:p>
                          <a:pPr algn="ctr"/>
                          <a:endParaRPr lang="de-DE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/>
                                          </a:rPr>
                                          <m:t>𝐾𝑜𝑟𝑛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/>
                                          </a:rPr>
                                          <m:t>𝐾𝐺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0,0%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0,27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0,34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1,5%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0,29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0,35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1,8%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0,29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0,35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2,0%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0,34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2,2%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0,26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0,36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2,5%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0,29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el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2218232"/>
                  </p:ext>
                </p:extLst>
              </p:nvPr>
            </p:nvGraphicFramePr>
            <p:xfrm>
              <a:off x="169987" y="3573017"/>
              <a:ext cx="4320480" cy="2689387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160"/>
                    <a:gridCol w="1440160"/>
                    <a:gridCol w="1440160"/>
                  </a:tblGrid>
                  <a:tr h="36576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1150°C / 15 Min.</a:t>
                          </a:r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</a:tr>
                  <a:tr h="391033">
                    <a:tc>
                      <a:txBody>
                        <a:bodyPr/>
                        <a:lstStyle/>
                        <a:p>
                          <a:pPr algn="ctr"/>
                          <a:endParaRPr lang="de-DE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100000" t="-101563" r="-99578" b="-51406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1">
                          <a:blip r:embed="rId3"/>
                          <a:stretch>
                            <a:fillRect l="-200847" t="-101563" b="-514063"/>
                          </a:stretch>
                        </a:blipFill>
                      </a:tcPr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0,0%</a:t>
                          </a:r>
                          <a:r>
                            <a:rPr lang="de-DE" sz="1500" baseline="0" dirty="0" smtClean="0"/>
                            <a:t> </a:t>
                          </a:r>
                          <a:r>
                            <a:rPr lang="de-DE" sz="1500" baseline="0" dirty="0" smtClean="0"/>
                            <a:t>La</a:t>
                          </a:r>
                          <a:endParaRPr lang="de-DE" sz="15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0,27 </a:t>
                          </a: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0,34 </a:t>
                          </a: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1,5%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0,29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0,35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1,8%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0,29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0,35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2,0%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0,34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2,2%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0,26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0,36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  <a:tr h="32209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2,5%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algn="ctr" fontAlgn="b"/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0,29 eV</a:t>
                          </a:r>
                          <a:endParaRPr lang="de-DE" sz="1500" b="0" i="0" u="none" strike="noStrike" dirty="0">
                            <a:solidFill>
                              <a:srgbClr val="000000"/>
                            </a:solidFill>
                            <a:effectLst/>
                            <a:latin typeface="+mn-lt"/>
                          </a:endParaRP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01514096"/>
                  </p:ext>
                </p:extLst>
              </p:nvPr>
            </p:nvGraphicFramePr>
            <p:xfrm>
              <a:off x="4653533" y="3573016"/>
              <a:ext cx="4320480" cy="2700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160"/>
                    <a:gridCol w="1440160"/>
                    <a:gridCol w="1440160"/>
                  </a:tblGrid>
                  <a:tr h="361379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1250°C / 10 h</a:t>
                          </a:r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</a:tr>
                  <a:tr h="386349">
                    <a:tc>
                      <a:txBody>
                        <a:bodyPr/>
                        <a:lstStyle/>
                        <a:p>
                          <a:pPr algn="ctr"/>
                          <a:endParaRPr lang="de-DE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/>
                                          </a:rPr>
                                          <m:t>𝐾𝑜𝑟𝑛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de-DE" b="0" i="1" smtClean="0">
                                        <a:latin typeface="Cambria Math"/>
                                      </a:rPr>
                                    </m:ctrlPr>
                                  </m:sSubPr>
                                  <m:e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𝐴</m:t>
                                    </m:r>
                                    <m:r>
                                      <a:rPr lang="de-DE" b="0" i="1" smtClean="0">
                                        <a:latin typeface="Cambria Math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de-DE" b="0" i="1" smtClean="0">
                                            <a:latin typeface="Cambria Math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de-DE" b="0" i="1" smtClean="0">
                                            <a:latin typeface="Cambria Math"/>
                                          </a:rPr>
                                          <m:t>𝜎</m:t>
                                        </m:r>
                                      </m:e>
                                      <m:sub>
                                        <m:r>
                                          <a:rPr lang="de-DE" b="0" i="1" smtClean="0">
                                            <a:latin typeface="Cambria Math"/>
                                          </a:rPr>
                                          <m:t>𝐾𝐺</m:t>
                                        </m:r>
                                      </m:sub>
                                    </m:sSub>
                                  </m:sub>
                                </m:sSub>
                              </m:oMath>
                            </m:oMathPara>
                          </a14:m>
                          <a:endParaRPr lang="de-DE" dirty="0"/>
                        </a:p>
                      </a:txBody>
                      <a:tcPr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0,0%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0,31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0,36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1,5%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0,36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1,8%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0,28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0,37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2,0%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0,37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2,2%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0,37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2,5%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0,31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0,34 eV</a:t>
                          </a: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el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44871891"/>
                  </p:ext>
                </p:extLst>
              </p:nvPr>
            </p:nvGraphicFramePr>
            <p:xfrm>
              <a:off x="4653533" y="3573016"/>
              <a:ext cx="4320480" cy="270079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40160"/>
                    <a:gridCol w="1440160"/>
                    <a:gridCol w="1440160"/>
                  </a:tblGrid>
                  <a:tr h="36576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de-DE" dirty="0" smtClean="0"/>
                            <a:t>1250°C / 10 h</a:t>
                          </a:r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endParaRPr lang="de-DE" dirty="0"/>
                        </a:p>
                      </a:txBody>
                      <a:tcPr/>
                    </a:tc>
                  </a:tr>
                  <a:tr h="391033">
                    <a:tc>
                      <a:txBody>
                        <a:bodyPr/>
                        <a:lstStyle/>
                        <a:p>
                          <a:pPr algn="ctr"/>
                          <a:endParaRPr lang="de-DE" dirty="0" smtClean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99578" t="-101563" r="-100000" b="-51718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de-DE"/>
                        </a:p>
                      </a:txBody>
                      <a:tcPr>
                        <a:blipFill rotWithShape="1">
                          <a:blip r:embed="rId4"/>
                          <a:stretch>
                            <a:fillRect l="-200424" t="-101563" r="-424" b="-517188"/>
                          </a:stretch>
                        </a:blipFill>
                      </a:tcPr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0,0%</a:t>
                          </a:r>
                          <a:r>
                            <a:rPr lang="de-DE" sz="1500" baseline="0" dirty="0" smtClean="0"/>
                            <a:t> </a:t>
                          </a:r>
                          <a:r>
                            <a:rPr lang="de-DE" sz="1500" baseline="0" dirty="0" smtClean="0"/>
                            <a:t>La</a:t>
                          </a:r>
                          <a:endParaRPr lang="de-DE" sz="15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0,31 </a:t>
                          </a: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0,36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1,5%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 smtClean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0,36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1,8%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0,28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0,37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2,0%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0,37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2,2%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0,30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0,37 eV</a:t>
                          </a:r>
                        </a:p>
                      </a:txBody>
                      <a:tcPr marL="9525" marR="9525" marT="9525" marB="0" anchor="ctr"/>
                    </a:tc>
                  </a:tr>
                  <a:tr h="3240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de-DE" sz="1500" dirty="0" smtClean="0"/>
                            <a:t>2,5%</a:t>
                          </a:r>
                          <a:r>
                            <a:rPr lang="de-DE" sz="1500" baseline="0" dirty="0" smtClean="0"/>
                            <a:t> La</a:t>
                          </a:r>
                          <a:endParaRPr lang="de-DE" sz="1500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0,31 eV</a:t>
                          </a:r>
                        </a:p>
                      </a:txBody>
                      <a:tcPr marL="9525" marR="9525" marT="9525" marB="0" anchor="ctr"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b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de-DE" sz="1500" b="0" i="0" u="none" strike="noStrike" dirty="0" smtClean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</a:rPr>
                            <a:t>0,34 eV</a:t>
                          </a:r>
                        </a:p>
                      </a:txBody>
                      <a:tcPr marL="9525" marR="9525" marT="9525" marB="0" anchor="ctr"/>
                    </a:tc>
                  </a:tr>
                </a:tbl>
              </a:graphicData>
            </a:graphic>
          </p:graphicFrame>
        </mc:Fallback>
      </mc:AlternateContent>
      <p:graphicFrame>
        <p:nvGraphicFramePr>
          <p:cNvPr id="8" name="Objek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3544537"/>
              </p:ext>
            </p:extLst>
          </p:nvPr>
        </p:nvGraphicFramePr>
        <p:xfrm>
          <a:off x="172636" y="647431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2" name="Graph" r:id="rId5" imgW="4131720" imgH="2901600" progId="Origin50.Graph">
                  <p:embed/>
                </p:oleObj>
              </mc:Choice>
              <mc:Fallback>
                <p:oleObj name="Graph" r:id="rId5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636" y="647431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k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339938"/>
              </p:ext>
            </p:extLst>
          </p:nvPr>
        </p:nvGraphicFramePr>
        <p:xfrm>
          <a:off x="4653244" y="647431"/>
          <a:ext cx="4320000" cy="30337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173" name="Graph" r:id="rId7" imgW="4131720" imgH="2901600" progId="Origin50.Graph">
                  <p:embed/>
                </p:oleObj>
              </mc:Choice>
              <mc:Fallback>
                <p:oleObj name="Graph" r:id="rId7" imgW="4131720" imgH="290160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653244" y="647431"/>
                        <a:ext cx="4320000" cy="30337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hteck 8"/>
          <p:cNvSpPr/>
          <p:nvPr/>
        </p:nvSpPr>
        <p:spPr>
          <a:xfrm>
            <a:off x="1619672" y="3933056"/>
            <a:ext cx="1440160" cy="23377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/>
          <p:cNvSpPr/>
          <p:nvPr/>
        </p:nvSpPr>
        <p:spPr>
          <a:xfrm>
            <a:off x="6084168" y="3933056"/>
            <a:ext cx="1440160" cy="23377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/>
          <p:cNvSpPr/>
          <p:nvPr/>
        </p:nvSpPr>
        <p:spPr>
          <a:xfrm>
            <a:off x="3059832" y="3933056"/>
            <a:ext cx="1440160" cy="23377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Rechteck 12"/>
          <p:cNvSpPr/>
          <p:nvPr/>
        </p:nvSpPr>
        <p:spPr>
          <a:xfrm>
            <a:off x="7524328" y="3933056"/>
            <a:ext cx="1440160" cy="2337764"/>
          </a:xfrm>
          <a:prstGeom prst="rect">
            <a:avLst/>
          </a:prstGeom>
          <a:noFill/>
          <a:ln w="444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753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animBg="1"/>
      <p:bldP spid="11" grpId="1" animBg="1"/>
      <p:bldP spid="12" grpId="0" animBg="1"/>
      <p:bldP spid="1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390525" y="476672"/>
            <a:ext cx="6911975" cy="561975"/>
          </a:xfrm>
        </p:spPr>
        <p:txBody>
          <a:bodyPr/>
          <a:lstStyle/>
          <a:p>
            <a:r>
              <a:rPr lang="de-DE" dirty="0" smtClean="0"/>
              <a:t>Übersicht La-Gehalt und Leitfähigkeit</a:t>
            </a:r>
            <a:br>
              <a:rPr lang="de-DE" dirty="0" smtClean="0"/>
            </a:br>
            <a:r>
              <a:rPr lang="de-DE" sz="3000" dirty="0" err="1" smtClean="0">
                <a:latin typeface="Symbol" panose="05050102010706020507" pitchFamily="18" charset="2"/>
              </a:rPr>
              <a:t>s</a:t>
            </a:r>
            <a:r>
              <a:rPr lang="de-DE" baseline="-25000" dirty="0" err="1" smtClean="0"/>
              <a:t>Korn</a:t>
            </a:r>
            <a:r>
              <a:rPr lang="de-DE" dirty="0" smtClean="0"/>
              <a:t> und </a:t>
            </a:r>
            <a:r>
              <a:rPr lang="de-DE" sz="3000" dirty="0" err="1" smtClean="0">
                <a:latin typeface="Symbol" panose="05050102010706020507" pitchFamily="18" charset="2"/>
              </a:rPr>
              <a:t>s</a:t>
            </a:r>
            <a:r>
              <a:rPr lang="de-DE" baseline="-25000" dirty="0" err="1" smtClean="0"/>
              <a:t>KG</a:t>
            </a:r>
            <a:endParaRPr lang="de-DE" baseline="-25000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graphicFrame>
        <p:nvGraphicFramePr>
          <p:cNvPr id="5" name="Objek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6657805"/>
              </p:ext>
            </p:extLst>
          </p:nvPr>
        </p:nvGraphicFramePr>
        <p:xfrm>
          <a:off x="432040" y="1050327"/>
          <a:ext cx="7668352" cy="53421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7091" name="Graph" r:id="rId3" imgW="4129200" imgH="2877120" progId="Origin50.Graph">
                  <p:embed/>
                </p:oleObj>
              </mc:Choice>
              <mc:Fallback>
                <p:oleObj name="Graph" r:id="rId3" imgW="4129200" imgH="2877120" progId="Origin50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32040" y="1050327"/>
                        <a:ext cx="7668352" cy="534219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Gerade Verbindung 5"/>
          <p:cNvCxnSpPr/>
          <p:nvPr/>
        </p:nvCxnSpPr>
        <p:spPr>
          <a:xfrm>
            <a:off x="1907704" y="4322688"/>
            <a:ext cx="4536504" cy="0"/>
          </a:xfrm>
          <a:prstGeom prst="line">
            <a:avLst/>
          </a:prstGeom>
          <a:ln w="254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/>
        </p:nvCxnSpPr>
        <p:spPr>
          <a:xfrm>
            <a:off x="1907704" y="3963536"/>
            <a:ext cx="4536504" cy="0"/>
          </a:xfrm>
          <a:prstGeom prst="line">
            <a:avLst/>
          </a:prstGeom>
          <a:ln w="25400">
            <a:solidFill>
              <a:srgbClr val="FF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43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>
            <a:normAutofit/>
          </a:bodyPr>
          <a:lstStyle/>
          <a:p>
            <a:r>
              <a:rPr lang="de-DE" dirty="0" smtClean="0"/>
              <a:t>Erste Halbzellen mit LLTO </a:t>
            </a:r>
            <a:endParaRPr lang="de-DE" baseline="-25000" dirty="0" smtClean="0"/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107504" y="1110601"/>
            <a:ext cx="8784496" cy="446191"/>
          </a:xfrm>
          <a:prstGeom prst="rect">
            <a:avLst/>
          </a:prstGeom>
        </p:spPr>
        <p:txBody>
          <a:bodyPr/>
          <a:lstStyle>
            <a:lvl1pPr marL="31432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14325" lvl="1">
              <a:buFontTx/>
              <a:buBlip>
                <a:blip r:embed="rId4"/>
              </a:buBlip>
            </a:pPr>
            <a:r>
              <a:rPr lang="de-DE" sz="1600" kern="0" dirty="0" smtClean="0">
                <a:cs typeface="+mn-cs"/>
              </a:rPr>
              <a:t>System aus </a:t>
            </a:r>
            <a:r>
              <a:rPr lang="de-DE" sz="1600" b="1" kern="0" dirty="0" smtClean="0">
                <a:solidFill>
                  <a:srgbClr val="FF0000"/>
                </a:solidFill>
                <a:cs typeface="+mn-cs"/>
              </a:rPr>
              <a:t>LTO </a:t>
            </a:r>
            <a:r>
              <a:rPr lang="de-DE" sz="1600" b="1" kern="0" dirty="0" smtClean="0">
                <a:cs typeface="+mn-cs"/>
              </a:rPr>
              <a:t>/</a:t>
            </a:r>
            <a:r>
              <a:rPr lang="de-DE" sz="1600" b="1" kern="0" dirty="0" smtClean="0">
                <a:solidFill>
                  <a:srgbClr val="0000FF"/>
                </a:solidFill>
                <a:cs typeface="+mn-cs"/>
              </a:rPr>
              <a:t> LLTO </a:t>
            </a:r>
            <a:r>
              <a:rPr lang="de-DE" sz="1600" kern="0" dirty="0" smtClean="0">
                <a:cs typeface="+mn-cs"/>
              </a:rPr>
              <a:t>/ LNMO</a:t>
            </a:r>
            <a:endParaRPr lang="de-DE" sz="1600" kern="0" dirty="0">
              <a:cs typeface="+mn-cs"/>
            </a:endParaRPr>
          </a:p>
        </p:txBody>
      </p:sp>
      <p:pic>
        <p:nvPicPr>
          <p:cNvPr id="9" name="LiLa+LT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21096" t="4753" r="15433"/>
          <a:stretch/>
        </p:blipFill>
        <p:spPr>
          <a:xfrm>
            <a:off x="539552" y="1484312"/>
            <a:ext cx="5545336" cy="4680991"/>
          </a:xfrm>
          <a:prstGeom prst="rect">
            <a:avLst/>
          </a:prstGeom>
        </p:spPr>
      </p:pic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5319339"/>
              </p:ext>
            </p:extLst>
          </p:nvPr>
        </p:nvGraphicFramePr>
        <p:xfrm>
          <a:off x="6228184" y="3140968"/>
          <a:ext cx="2736304" cy="1635513"/>
        </p:xfrm>
        <a:graphic>
          <a:graphicData uri="http://schemas.openxmlformats.org/drawingml/2006/table">
            <a:tbl>
              <a:tblPr firstRow="1" bandRow="1">
                <a:tableStyleId>{3C2FFA5D-87B4-456A-9821-1D502468CF0F}</a:tableStyleId>
              </a:tblPr>
              <a:tblGrid>
                <a:gridCol w="792088"/>
                <a:gridCol w="1944216"/>
              </a:tblGrid>
              <a:tr h="597318">
                <a:tc>
                  <a:txBody>
                    <a:bodyPr/>
                    <a:lstStyle/>
                    <a:p>
                      <a:endParaRPr lang="de-DE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WAK [10</a:t>
                      </a:r>
                      <a:r>
                        <a:rPr lang="de-DE" sz="1400" b="1" kern="1200" baseline="300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-6</a:t>
                      </a:r>
                      <a:r>
                        <a:rPr lang="de-DE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K</a:t>
                      </a:r>
                      <a:r>
                        <a:rPr lang="de-DE" sz="1400" b="1" kern="1200" baseline="300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-1</a:t>
                      </a:r>
                      <a:r>
                        <a:rPr lang="de-DE" sz="1400" b="1" kern="1200" dirty="0" smtClean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]</a:t>
                      </a:r>
                      <a:endParaRPr lang="de-DE" sz="1400" dirty="0"/>
                    </a:p>
                  </a:txBody>
                  <a:tcPr anchor="ctr"/>
                </a:tc>
              </a:tr>
              <a:tr h="346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400" b="1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LTO</a:t>
                      </a:r>
                      <a:endParaRPr lang="de-DE" sz="1400" b="1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Lucida Grande"/>
                        </a:rPr>
                        <a:t>13,18 10</a:t>
                      </a:r>
                      <a:r>
                        <a:rPr lang="de-DE" sz="1400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Lucida Grande"/>
                        </a:rPr>
                        <a:t>-6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Lucida Grande"/>
                        </a:rPr>
                        <a:t> K</a:t>
                      </a:r>
                      <a:r>
                        <a:rPr lang="de-DE" sz="1400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Lucida Grande"/>
                        </a:rPr>
                        <a:t>-1</a:t>
                      </a:r>
                      <a:endParaRPr lang="de-DE" sz="1400" dirty="0" smtClean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/>
                </a:tc>
              </a:tr>
              <a:tr h="346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400" b="1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LLTO</a:t>
                      </a:r>
                      <a:endParaRPr lang="de-DE" sz="1400" b="1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Lucida Grande"/>
                        </a:rPr>
                        <a:t>10,8 10</a:t>
                      </a:r>
                      <a:r>
                        <a:rPr lang="de-DE" sz="1400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Lucida Grande"/>
                        </a:rPr>
                        <a:t>-6</a:t>
                      </a:r>
                      <a:r>
                        <a:rPr lang="de-DE" sz="14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Lucida Grande"/>
                        </a:rPr>
                        <a:t> K</a:t>
                      </a:r>
                      <a:r>
                        <a:rPr lang="de-DE" sz="1400" baseline="30000" dirty="0" smtClean="0">
                          <a:solidFill>
                            <a:srgbClr val="000000"/>
                          </a:solidFill>
                          <a:effectLst/>
                          <a:latin typeface="+mn-lt"/>
                          <a:ea typeface="ＭＳ 明朝"/>
                          <a:cs typeface="Lucida Grande"/>
                        </a:rPr>
                        <a:t>-1</a:t>
                      </a:r>
                      <a:endParaRPr lang="de-DE" sz="14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/>
                </a:tc>
              </a:tr>
              <a:tr h="34606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400" b="1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LNMO</a:t>
                      </a:r>
                      <a:endParaRPr lang="de-DE" sz="1400" b="1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de-DE" sz="1400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14,95 10</a:t>
                      </a:r>
                      <a:r>
                        <a:rPr lang="de-DE" sz="1400" baseline="30000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-6</a:t>
                      </a:r>
                      <a:r>
                        <a:rPr lang="de-DE" sz="1400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 K</a:t>
                      </a:r>
                      <a:r>
                        <a:rPr lang="de-DE" sz="1400" baseline="30000" dirty="0" smtClean="0">
                          <a:effectLst/>
                          <a:latin typeface="+mn-lt"/>
                          <a:ea typeface="ＭＳ 明朝"/>
                          <a:cs typeface="Times New Roman"/>
                        </a:rPr>
                        <a:t>-1</a:t>
                      </a:r>
                      <a:endParaRPr lang="de-DE" sz="1400" baseline="30000" dirty="0">
                        <a:effectLst/>
                        <a:latin typeface="+mn-lt"/>
                        <a:ea typeface="ＭＳ 明朝"/>
                        <a:cs typeface="Times New Roman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sp>
        <p:nvSpPr>
          <p:cNvPr id="2" name="Textfeld 1"/>
          <p:cNvSpPr txBox="1"/>
          <p:nvPr/>
        </p:nvSpPr>
        <p:spPr>
          <a:xfrm>
            <a:off x="1907704" y="2852936"/>
            <a:ext cx="5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solidFill>
                  <a:srgbClr val="FF0000"/>
                </a:solidFill>
              </a:rPr>
              <a:t>LTO</a:t>
            </a:r>
            <a:endParaRPr lang="de-DE" sz="1400" b="1" dirty="0">
              <a:solidFill>
                <a:srgbClr val="FF0000"/>
              </a:solidFill>
            </a:endParaRPr>
          </a:p>
        </p:txBody>
      </p:sp>
      <p:sp>
        <p:nvSpPr>
          <p:cNvPr id="13" name="Textfeld 12"/>
          <p:cNvSpPr txBox="1"/>
          <p:nvPr/>
        </p:nvSpPr>
        <p:spPr>
          <a:xfrm>
            <a:off x="1850936" y="3337247"/>
            <a:ext cx="63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solidFill>
                  <a:srgbClr val="0000FF"/>
                </a:solidFill>
              </a:rPr>
              <a:t>LLTO</a:t>
            </a:r>
            <a:endParaRPr lang="de-DE" sz="1400" b="1" dirty="0">
              <a:solidFill>
                <a:srgbClr val="0000FF"/>
              </a:solidFill>
            </a:endParaRPr>
          </a:p>
        </p:txBody>
      </p:sp>
      <p:pic>
        <p:nvPicPr>
          <p:cNvPr id="91138" name="Picture 2" descr="C:\Users\Günter Schell\Documents\Vortrag AK Funktionskeramik\AK_Funktionskeramik\LiLa+LTO 750 FAST\SE2_S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32567"/>
            <a:ext cx="5368032" cy="4633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feld 16"/>
          <p:cNvSpPr txBox="1"/>
          <p:nvPr/>
        </p:nvSpPr>
        <p:spPr>
          <a:xfrm>
            <a:off x="740336" y="3645024"/>
            <a:ext cx="52552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solidFill>
                  <a:srgbClr val="FF0000"/>
                </a:solidFill>
              </a:rPr>
              <a:t>LTO</a:t>
            </a:r>
            <a:endParaRPr lang="de-DE" sz="1400" b="1" dirty="0">
              <a:solidFill>
                <a:srgbClr val="FF0000"/>
              </a:solidFill>
            </a:endParaRPr>
          </a:p>
        </p:txBody>
      </p:sp>
      <p:sp>
        <p:nvSpPr>
          <p:cNvPr id="18" name="Textfeld 17"/>
          <p:cNvSpPr txBox="1"/>
          <p:nvPr/>
        </p:nvSpPr>
        <p:spPr>
          <a:xfrm>
            <a:off x="683568" y="4129335"/>
            <a:ext cx="6345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solidFill>
                  <a:srgbClr val="0000FF"/>
                </a:solidFill>
              </a:rPr>
              <a:t>LLTO</a:t>
            </a:r>
            <a:endParaRPr lang="de-DE" sz="1400" b="1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3229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9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1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4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2" grpId="0"/>
      <p:bldP spid="13" grpId="0"/>
      <p:bldP spid="17" grpId="0"/>
      <p:bldP spid="1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>
            <a:normAutofit/>
          </a:bodyPr>
          <a:lstStyle/>
          <a:p>
            <a:r>
              <a:rPr lang="de-DE" dirty="0" smtClean="0"/>
              <a:t>Erste Halbzellen mit LLTO </a:t>
            </a:r>
            <a:endParaRPr lang="de-DE" baseline="-25000" dirty="0" smtClean="0"/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107504" y="1110601"/>
            <a:ext cx="8784496" cy="446191"/>
          </a:xfrm>
          <a:prstGeom prst="rect">
            <a:avLst/>
          </a:prstGeom>
        </p:spPr>
        <p:txBody>
          <a:bodyPr/>
          <a:lstStyle>
            <a:lvl1pPr marL="31432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14325" lvl="1">
              <a:buFontTx/>
              <a:buBlip>
                <a:blip r:embed="rId4"/>
              </a:buBlip>
            </a:pPr>
            <a:r>
              <a:rPr lang="de-DE" sz="1600" kern="0" dirty="0" smtClean="0">
                <a:cs typeface="+mn-cs"/>
              </a:rPr>
              <a:t>System aus LTO / </a:t>
            </a:r>
            <a:r>
              <a:rPr lang="de-DE" sz="1600" b="1" kern="0" dirty="0" smtClean="0">
                <a:solidFill>
                  <a:srgbClr val="FF0000"/>
                </a:solidFill>
                <a:cs typeface="+mn-cs"/>
              </a:rPr>
              <a:t>LLTO / LNMO</a:t>
            </a:r>
            <a:endParaRPr lang="de-DE" sz="1600" b="1" kern="0" dirty="0">
              <a:solidFill>
                <a:srgbClr val="FF0000"/>
              </a:solidFill>
              <a:cs typeface="+mn-cs"/>
            </a:endParaRPr>
          </a:p>
        </p:txBody>
      </p:sp>
      <p:pic>
        <p:nvPicPr>
          <p:cNvPr id="11" name="LLTO_LNMO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8"/>
          <a:srcRect l="19858" t="225" r="13786" b="179"/>
          <a:stretch/>
        </p:blipFill>
        <p:spPr>
          <a:xfrm>
            <a:off x="539552" y="1484313"/>
            <a:ext cx="5545138" cy="4681537"/>
          </a:xfrm>
          <a:prstGeom prst="rect">
            <a:avLst/>
          </a:prstGeom>
        </p:spPr>
      </p:pic>
      <p:pic>
        <p:nvPicPr>
          <p:cNvPr id="95234" name="Picture 2" descr="C:\Users\Günter Schell\Documents\Vortrag AK Funktionskeramik\AK_Funktionskeramik\LiLa + LNMO 850 FAST\SE2_SE.pn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458565"/>
            <a:ext cx="5453770" cy="470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6" name="Picture 6" descr="C:\Users\Günter Schell\Documents\Vortrag AK Funktionskeramik\AK_Funktionskeramik\LiLa + LNMO 850 FAST\Map data_La2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458564"/>
            <a:ext cx="5453770" cy="470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7" name="Picture 7" descr="C:\Users\Günter Schell\Documents\Vortrag AK Funktionskeramik\AK_Funktionskeramik\LiLa + LNMO 850 FAST\Map data_Ti2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458565"/>
            <a:ext cx="5453769" cy="470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8" name="Picture 8" descr="C:\Users\Günter Schell\Documents\Vortrag AK Funktionskeramik\AK_Funktionskeramik\LiLa + LNMO 850 FAST\Map data_Ni2.pn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1458565"/>
            <a:ext cx="5453770" cy="4707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69" name="Picture 9" descr="C:\Users\Günter Schell\Documents\Vortrag AK Funktionskeramik\AK_Funktionskeramik\LiLa + LNMO 850 FAST\Map data_Mn2.pn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58565"/>
            <a:ext cx="5453768" cy="4707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feld 9"/>
          <p:cNvSpPr txBox="1"/>
          <p:nvPr/>
        </p:nvSpPr>
        <p:spPr>
          <a:xfrm>
            <a:off x="5272473" y="4899551"/>
            <a:ext cx="634533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solidFill>
                  <a:schemeClr val="bg1"/>
                </a:solidFill>
              </a:rPr>
              <a:t>LLTO</a:t>
            </a:r>
            <a:endParaRPr lang="de-DE" sz="1400" b="1" dirty="0">
              <a:solidFill>
                <a:schemeClr val="bg1"/>
              </a:solidFill>
            </a:endParaRPr>
          </a:p>
        </p:txBody>
      </p:sp>
      <p:sp>
        <p:nvSpPr>
          <p:cNvPr id="9" name="Textfeld 8"/>
          <p:cNvSpPr txBox="1"/>
          <p:nvPr/>
        </p:nvSpPr>
        <p:spPr>
          <a:xfrm>
            <a:off x="5233712" y="2996952"/>
            <a:ext cx="712054" cy="307777"/>
          </a:xfrm>
          <a:prstGeom prst="rect">
            <a:avLst/>
          </a:prstGeom>
          <a:solidFill>
            <a:schemeClr val="tx1"/>
          </a:solidFill>
        </p:spPr>
        <p:txBody>
          <a:bodyPr wrap="none" rtlCol="0">
            <a:spAutoFit/>
          </a:bodyPr>
          <a:lstStyle/>
          <a:p>
            <a:r>
              <a:rPr lang="de-DE" sz="1400" b="1" dirty="0" smtClean="0">
                <a:solidFill>
                  <a:schemeClr val="bg1"/>
                </a:solidFill>
              </a:rPr>
              <a:t>LNMO</a:t>
            </a:r>
            <a:endParaRPr lang="de-DE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78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5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5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2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2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8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  <p:bldLst>
      <p:bldP spid="10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Zusammenfassung</a:t>
            </a:r>
            <a:endParaRPr lang="de-DE" baseline="-25000" dirty="0" smtClean="0"/>
          </a:p>
        </p:txBody>
      </p:sp>
      <p:sp>
        <p:nvSpPr>
          <p:cNvPr id="40" name="Inhaltsplatzhalter 8"/>
          <p:cNvSpPr txBox="1">
            <a:spLocks/>
          </p:cNvSpPr>
          <p:nvPr/>
        </p:nvSpPr>
        <p:spPr bwMode="auto">
          <a:xfrm>
            <a:off x="539552" y="1124744"/>
            <a:ext cx="7920880" cy="4536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4325" indent="-31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de-DE" dirty="0" smtClean="0"/>
              <a:t>Tools zur Untersuchung des Kornwachstums vorhanden</a:t>
            </a:r>
            <a:endParaRPr lang="de-DE" dirty="0"/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endParaRPr lang="de-DE" dirty="0" smtClean="0"/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endParaRPr lang="de-DE" dirty="0" smtClean="0"/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endParaRPr lang="de-DE" dirty="0"/>
          </a:p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de-DE" dirty="0" smtClean="0"/>
              <a:t>Herstellung von LiLaTiO</a:t>
            </a:r>
            <a:r>
              <a:rPr lang="de-DE" baseline="-25000" dirty="0" smtClean="0"/>
              <a:t>3</a:t>
            </a:r>
            <a:r>
              <a:rPr lang="de-DE" dirty="0" smtClean="0"/>
              <a:t> bei Anpassung Einwaage erfolgreich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de-DE" dirty="0" smtClean="0"/>
              <a:t>Fremdphasen beeinflussen Leitfähigkeit kaum</a:t>
            </a:r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de-DE" dirty="0" smtClean="0"/>
              <a:t>Können Sinterverhalten verbessern </a:t>
            </a:r>
            <a:endParaRPr lang="de-DE" dirty="0"/>
          </a:p>
          <a:p>
            <a:pPr lvl="1"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3"/>
              </a:buBlip>
            </a:pPr>
            <a:r>
              <a:rPr lang="de-DE" dirty="0" smtClean="0"/>
              <a:t>Halbzellen darstellbar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3018" r="22233"/>
          <a:stretch/>
        </p:blipFill>
        <p:spPr bwMode="auto">
          <a:xfrm>
            <a:off x="1547664" y="1844824"/>
            <a:ext cx="1122591" cy="1342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Grafik 4" descr="Bildschirmausschnitt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96" b="21316"/>
          <a:stretch/>
        </p:blipFill>
        <p:spPr>
          <a:xfrm>
            <a:off x="3777558" y="1885058"/>
            <a:ext cx="2307330" cy="1302115"/>
          </a:xfrm>
          <a:prstGeom prst="rect">
            <a:avLst/>
          </a:prstGeom>
        </p:spPr>
      </p:pic>
      <p:graphicFrame>
        <p:nvGraphicFramePr>
          <p:cNvPr id="2" name="Objek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6682061"/>
              </p:ext>
            </p:extLst>
          </p:nvPr>
        </p:nvGraphicFramePr>
        <p:xfrm>
          <a:off x="6031208" y="4137545"/>
          <a:ext cx="3221312" cy="2243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8" name="Graph" r:id="rId6" imgW="4129200" imgH="2877120" progId="Origin50.Graph">
                  <p:embed/>
                </p:oleObj>
              </mc:Choice>
              <mc:Fallback>
                <p:oleObj name="Graph" r:id="rId6" imgW="4129200" imgH="2877120" progId="Origin50.Graph">
                  <p:embed/>
                  <p:pic>
                    <p:nvPicPr>
                      <p:cNvPr id="0" name="Objek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31208" y="4137545"/>
                        <a:ext cx="3221312" cy="22437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248663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03648" y="2636912"/>
            <a:ext cx="6911975" cy="561975"/>
          </a:xfrm>
        </p:spPr>
        <p:txBody>
          <a:bodyPr/>
          <a:lstStyle/>
          <a:p>
            <a:pPr algn="ctr"/>
            <a:r>
              <a:rPr lang="de-DE" dirty="0" smtClean="0"/>
              <a:t>Vielen Dank für die Aufmerksamkeit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38040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Kornwachstum in SrTiO</a:t>
            </a:r>
            <a:r>
              <a:rPr lang="de-DE" baseline="-25000" dirty="0" smtClean="0"/>
              <a:t>3</a:t>
            </a:r>
          </a:p>
        </p:txBody>
      </p:sp>
      <p:pic>
        <p:nvPicPr>
          <p:cNvPr id="35" name="Picture 3" descr="Macbook SSD:Users:patrickcantwell:Documents:Research:My Journal Articles:_Unpublished Articles:Anti-Thermal Behavior (Perspective or Viewpoint):figures:SrTiO3 300dpi.jpg"/>
          <p:cNvPicPr/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5" y="1122913"/>
            <a:ext cx="6003737" cy="417829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feld 37"/>
              <p:cNvSpPr txBox="1"/>
              <p:nvPr/>
            </p:nvSpPr>
            <p:spPr>
              <a:xfrm>
                <a:off x="6444208" y="2492896"/>
                <a:ext cx="2158796" cy="651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/>
                            </a:rPr>
                            <m:t>𝐺</m:t>
                          </m:r>
                        </m:e>
                        <m:sup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𝑘</m:t>
                      </m:r>
                      <m:r>
                        <a:rPr lang="de-DE" b="0" i="1" smtClean="0">
                          <a:latin typeface="Cambria Math"/>
                        </a:rPr>
                        <m:t>∙</m:t>
                      </m:r>
                      <m:r>
                        <a:rPr lang="de-DE" b="0" i="1" smtClean="0">
                          <a:latin typeface="Cambria Math"/>
                        </a:rPr>
                        <m:t>𝑇</m:t>
                      </m:r>
                      <m:r>
                        <a:rPr lang="de-DE" b="0" i="1" smtClean="0">
                          <a:latin typeface="Cambria Math"/>
                        </a:rPr>
                        <m:t>     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𝑚𝑖𝑡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r>
                        <a:rPr lang="de-DE" b="0" i="1" smtClean="0">
                          <a:latin typeface="Cambria Math"/>
                        </a:rPr>
                        <m:t>𝑘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𝑆𝑆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38" name="Textfeld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2492896"/>
                <a:ext cx="2158796" cy="651781"/>
              </a:xfrm>
              <a:prstGeom prst="rect">
                <a:avLst/>
              </a:prstGeom>
              <a:blipFill rotWithShape="1">
                <a:blip r:embed="rId4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Ellipse 38"/>
          <p:cNvSpPr/>
          <p:nvPr/>
        </p:nvSpPr>
        <p:spPr>
          <a:xfrm>
            <a:off x="7666654" y="2818786"/>
            <a:ext cx="335134" cy="3258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Inhaltsplatzhalter 8"/>
          <p:cNvSpPr txBox="1">
            <a:spLocks/>
          </p:cNvSpPr>
          <p:nvPr/>
        </p:nvSpPr>
        <p:spPr bwMode="auto">
          <a:xfrm>
            <a:off x="539552" y="5482431"/>
            <a:ext cx="6984054" cy="75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4325" indent="-31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5"/>
              </a:buBlip>
            </a:pPr>
            <a:r>
              <a:rPr lang="de-DE" dirty="0" smtClean="0"/>
              <a:t>Unerwartetes Kornwachstum bei SrTiO</a:t>
            </a:r>
            <a:r>
              <a:rPr lang="de-DE" baseline="-25000" dirty="0" smtClean="0"/>
              <a:t>3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5923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Kornwachstum in SrTiO</a:t>
            </a:r>
            <a:r>
              <a:rPr lang="de-DE" baseline="-25000" dirty="0" smtClean="0"/>
              <a:t>3</a:t>
            </a:r>
          </a:p>
        </p:txBody>
      </p:sp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960" y="1073768"/>
            <a:ext cx="4536504" cy="3003304"/>
          </a:xfrm>
          <a:prstGeom prst="rect">
            <a:avLst/>
          </a:prstGeom>
        </p:spPr>
      </p:pic>
      <p:grpSp>
        <p:nvGrpSpPr>
          <p:cNvPr id="9" name="Gruppieren 8"/>
          <p:cNvGrpSpPr/>
          <p:nvPr/>
        </p:nvGrpSpPr>
        <p:grpSpPr>
          <a:xfrm>
            <a:off x="323528" y="3840728"/>
            <a:ext cx="4395562" cy="2480585"/>
            <a:chOff x="971600" y="3474958"/>
            <a:chExt cx="5115642" cy="2886954"/>
          </a:xfrm>
        </p:grpSpPr>
        <p:pic>
          <p:nvPicPr>
            <p:cNvPr id="10" name="Grafik 9" descr="Bildschirmausschnitt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96" b="21316"/>
            <a:stretch/>
          </p:blipFill>
          <p:spPr>
            <a:xfrm>
              <a:off x="971600" y="3474958"/>
              <a:ext cx="5115642" cy="2886954"/>
            </a:xfrm>
            <a:prstGeom prst="rect">
              <a:avLst/>
            </a:prstGeom>
          </p:spPr>
        </p:pic>
        <p:sp>
          <p:nvSpPr>
            <p:cNvPr id="11" name="Textfeld 10"/>
            <p:cNvSpPr txBox="1"/>
            <p:nvPr/>
          </p:nvSpPr>
          <p:spPr>
            <a:xfrm>
              <a:off x="971600" y="4879191"/>
              <a:ext cx="12241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dirty="0" smtClean="0"/>
                <a:t>1250°C</a:t>
              </a:r>
              <a:endParaRPr lang="de-DE" dirty="0"/>
            </a:p>
          </p:txBody>
        </p:sp>
        <p:sp>
          <p:nvSpPr>
            <p:cNvPr id="12" name="Textfeld 11"/>
            <p:cNvSpPr txBox="1"/>
            <p:nvPr/>
          </p:nvSpPr>
          <p:spPr>
            <a:xfrm>
              <a:off x="2195736" y="4880193"/>
              <a:ext cx="12961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dirty="0" smtClean="0"/>
                <a:t>1380°C</a:t>
              </a:r>
              <a:endParaRPr lang="de-DE" dirty="0"/>
            </a:p>
          </p:txBody>
        </p:sp>
        <p:sp>
          <p:nvSpPr>
            <p:cNvPr id="13" name="Textfeld 12"/>
            <p:cNvSpPr txBox="1"/>
            <p:nvPr/>
          </p:nvSpPr>
          <p:spPr>
            <a:xfrm>
              <a:off x="3491880" y="4879191"/>
              <a:ext cx="1296144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dirty="0" smtClean="0"/>
                <a:t>1460°C</a:t>
              </a:r>
              <a:endParaRPr lang="de-DE" dirty="0"/>
            </a:p>
          </p:txBody>
        </p:sp>
        <p:sp>
          <p:nvSpPr>
            <p:cNvPr id="14" name="Textfeld 13"/>
            <p:cNvSpPr txBox="1"/>
            <p:nvPr/>
          </p:nvSpPr>
          <p:spPr>
            <a:xfrm>
              <a:off x="4788024" y="4879191"/>
              <a:ext cx="1224136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de-DE" dirty="0" smtClean="0"/>
                <a:t>1600°C</a:t>
              </a:r>
              <a:endParaRPr lang="de-DE" dirty="0"/>
            </a:p>
          </p:txBody>
        </p:sp>
      </p:grpSp>
      <p:sp>
        <p:nvSpPr>
          <p:cNvPr id="15" name="Rectangle 4"/>
          <p:cNvSpPr txBox="1">
            <a:spLocks noChangeArrowheads="1"/>
          </p:cNvSpPr>
          <p:nvPr/>
        </p:nvSpPr>
        <p:spPr>
          <a:xfrm>
            <a:off x="6084169" y="4293096"/>
            <a:ext cx="3059831" cy="1743230"/>
          </a:xfrm>
          <a:prstGeom prst="rect">
            <a:avLst/>
          </a:prstGeom>
        </p:spPr>
        <p:txBody>
          <a:bodyPr/>
          <a:lstStyle>
            <a:lvl1pPr marL="31432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14325" lvl="1">
              <a:buFontTx/>
              <a:buBlip>
                <a:blip r:embed="rId4"/>
              </a:buBlip>
            </a:pPr>
            <a:r>
              <a:rPr lang="de-DE" sz="1600" kern="0" dirty="0" smtClean="0">
                <a:cs typeface="+mn-cs"/>
              </a:rPr>
              <a:t>Ausbildung kristallographischer Ebenen temperaturabhängig </a:t>
            </a:r>
            <a:br>
              <a:rPr lang="de-DE" sz="1600" kern="0" dirty="0" smtClean="0">
                <a:cs typeface="+mn-cs"/>
              </a:rPr>
            </a:br>
            <a:endParaRPr lang="de-DE" sz="1600" kern="0" dirty="0" smtClean="0">
              <a:cs typeface="+mn-cs"/>
            </a:endParaRPr>
          </a:p>
          <a:p>
            <a:pPr marL="314325" lvl="1">
              <a:buFontTx/>
              <a:buBlip>
                <a:blip r:embed="rId4"/>
              </a:buBlip>
            </a:pPr>
            <a:r>
              <a:rPr lang="de-DE" sz="1600" kern="0" dirty="0" smtClean="0">
                <a:cs typeface="+mn-cs"/>
              </a:rPr>
              <a:t>=&gt; Andere Grenzflächenenergien, modifiziertes Wachstumsverhalten</a:t>
            </a:r>
            <a:endParaRPr lang="en-AU" sz="1600" kern="0" dirty="0"/>
          </a:p>
        </p:txBody>
      </p:sp>
      <p:pic>
        <p:nvPicPr>
          <p:cNvPr id="16" name="Grafik 15" descr="Bildschirmausschnitt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04" t="79304" r="2904" b="984"/>
          <a:stretch/>
        </p:blipFill>
        <p:spPr>
          <a:xfrm>
            <a:off x="4788024" y="5373216"/>
            <a:ext cx="1150620" cy="770186"/>
          </a:xfrm>
          <a:prstGeom prst="rect">
            <a:avLst/>
          </a:prstGeom>
        </p:spPr>
      </p:pic>
      <p:pic>
        <p:nvPicPr>
          <p:cNvPr id="17" name="Picture 3" descr="Macbook SSD:Users:patrickcantwell:Documents:Research:My Journal Articles:_Unpublished Articles:Anti-Thermal Behavior (Perspective or Viewpoint):figures:SrTiO3 300dpi.jpg"/>
          <p:cNvPicPr/>
          <p:nvPr/>
        </p:nvPicPr>
        <p:blipFill>
          <a:blip r:embed="rId8" cstate="print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735" y="1122913"/>
            <a:ext cx="6003737" cy="417829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feld 17"/>
              <p:cNvSpPr txBox="1"/>
              <p:nvPr/>
            </p:nvSpPr>
            <p:spPr>
              <a:xfrm>
                <a:off x="6444208" y="2492896"/>
                <a:ext cx="2158796" cy="65178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pPr>
                        <m:e>
                          <m:r>
                            <a:rPr lang="de-DE" b="0" i="1" smtClean="0">
                              <a:latin typeface="Cambria Math"/>
                            </a:rPr>
                            <m:t>𝐺</m:t>
                          </m:r>
                        </m:e>
                        <m:sup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p>
                      </m:sSup>
                      <m:r>
                        <a:rPr lang="de-DE" b="0" i="1" smtClean="0">
                          <a:latin typeface="Cambria Math"/>
                        </a:rPr>
                        <m:t>−</m:t>
                      </m:r>
                      <m:sSubSup>
                        <m:sSubSup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SupPr>
                        <m:e>
                          <m:r>
                            <a:rPr lang="de-DE" b="0" i="1" smtClean="0">
                              <a:latin typeface="Cambria Math"/>
                            </a:rPr>
                            <m:t>𝐺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latin typeface="Cambria Math"/>
                            </a:rPr>
                            <m:t>2</m:t>
                          </m:r>
                        </m:sup>
                      </m:sSubSup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𝑘</m:t>
                      </m:r>
                      <m:r>
                        <a:rPr lang="de-DE" b="0" i="1" smtClean="0">
                          <a:latin typeface="Cambria Math"/>
                        </a:rPr>
                        <m:t>∙</m:t>
                      </m:r>
                      <m:r>
                        <a:rPr lang="de-DE" b="0" i="1" smtClean="0">
                          <a:latin typeface="Cambria Math"/>
                        </a:rPr>
                        <m:t>𝑇</m:t>
                      </m:r>
                      <m:r>
                        <a:rPr lang="de-DE" b="0" i="1" smtClean="0">
                          <a:latin typeface="Cambria Math"/>
                        </a:rPr>
                        <m:t>     </m:t>
                      </m:r>
                    </m:oMath>
                    <m:oMath xmlns:m="http://schemas.openxmlformats.org/officeDocument/2006/math">
                      <m:r>
                        <a:rPr lang="de-DE" b="0" i="1" smtClean="0">
                          <a:latin typeface="Cambria Math"/>
                        </a:rPr>
                        <m:t>𝑚𝑖𝑡</m:t>
                      </m:r>
                      <m:r>
                        <a:rPr lang="de-DE" b="0" i="1" smtClean="0">
                          <a:latin typeface="Cambria Math"/>
                        </a:rPr>
                        <m:t> </m:t>
                      </m:r>
                      <m:r>
                        <a:rPr lang="de-DE" b="0" i="1" smtClean="0">
                          <a:latin typeface="Cambria Math"/>
                        </a:rPr>
                        <m:t>𝑘</m:t>
                      </m:r>
                      <m:r>
                        <a:rPr lang="de-DE" b="0" i="1" smtClean="0">
                          <a:latin typeface="Cambria Math"/>
                        </a:rPr>
                        <m:t>=</m:t>
                      </m:r>
                      <m:r>
                        <a:rPr lang="de-DE" b="0" i="1" smtClean="0">
                          <a:latin typeface="Cambria Math"/>
                        </a:rPr>
                        <m:t>𝛼</m:t>
                      </m:r>
                      <m:r>
                        <a:rPr lang="de-DE" b="0" i="1" smtClean="0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𝛾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𝑆𝑆</m:t>
                          </m:r>
                        </m:sub>
                      </m:sSub>
                      <m:r>
                        <a:rPr lang="de-DE" b="0" i="1" smtClean="0">
                          <a:latin typeface="Cambria Math"/>
                        </a:rPr>
                        <m:t>∙</m:t>
                      </m:r>
                      <m:sSub>
                        <m:sSubPr>
                          <m:ctrlPr>
                            <a:rPr lang="de-DE" b="0" i="1" smtClean="0">
                              <a:latin typeface="Cambria Math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latin typeface="Cambria Math"/>
                            </a:rPr>
                            <m:t>𝑀</m:t>
                          </m:r>
                        </m:e>
                        <m:sub>
                          <m:r>
                            <a:rPr lang="de-DE" b="0" i="1" smtClean="0">
                              <a:latin typeface="Cambria Math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18" name="Textfeld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44208" y="2492896"/>
                <a:ext cx="2158796" cy="651781"/>
              </a:xfrm>
              <a:prstGeom prst="rect">
                <a:avLst/>
              </a:prstGeom>
              <a:blipFill rotWithShape="1">
                <a:blip r:embed="rId10"/>
                <a:stretch>
                  <a:fillRect b="-280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Inhaltsplatzhalter 8"/>
          <p:cNvSpPr txBox="1">
            <a:spLocks/>
          </p:cNvSpPr>
          <p:nvPr/>
        </p:nvSpPr>
        <p:spPr bwMode="auto">
          <a:xfrm>
            <a:off x="539552" y="5482431"/>
            <a:ext cx="6984054" cy="75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14325" indent="-314325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cs typeface="Arial" charset="0"/>
              </a:defRPr>
            </a:lvl9pPr>
          </a:lstStyle>
          <a:p>
            <a:pPr eaLnBrk="1" hangingPunct="1">
              <a:lnSpc>
                <a:spcPct val="200000"/>
              </a:lnSpc>
              <a:spcBef>
                <a:spcPct val="20000"/>
              </a:spcBef>
              <a:buFontTx/>
              <a:buBlip>
                <a:blip r:embed="rId4"/>
              </a:buBlip>
            </a:pPr>
            <a:r>
              <a:rPr lang="de-DE" dirty="0" smtClean="0"/>
              <a:t>Unerwartetes Kornwachstum bei SrTiO</a:t>
            </a:r>
            <a:r>
              <a:rPr lang="de-DE" baseline="-25000" dirty="0" smtClean="0"/>
              <a:t>3</a:t>
            </a:r>
            <a:endParaRPr lang="de-DE" dirty="0"/>
          </a:p>
        </p:txBody>
      </p:sp>
      <p:sp>
        <p:nvSpPr>
          <p:cNvPr id="2" name="Rechteck 1"/>
          <p:cNvSpPr/>
          <p:nvPr/>
        </p:nvSpPr>
        <p:spPr>
          <a:xfrm>
            <a:off x="179512" y="5285309"/>
            <a:ext cx="5904657" cy="10282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69390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-3.83904E-6 L -0.16146 -0.1362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3" y="-6822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/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Kornwachstum in SrTiO</a:t>
            </a:r>
            <a:r>
              <a:rPr lang="de-DE" baseline="-25000" dirty="0" smtClean="0"/>
              <a:t>3</a:t>
            </a:r>
          </a:p>
        </p:txBody>
      </p:sp>
      <p:grpSp>
        <p:nvGrpSpPr>
          <p:cNvPr id="17" name="Gruppieren 16"/>
          <p:cNvGrpSpPr/>
          <p:nvPr/>
        </p:nvGrpSpPr>
        <p:grpSpPr>
          <a:xfrm>
            <a:off x="6329996" y="2276872"/>
            <a:ext cx="2717363" cy="3338268"/>
            <a:chOff x="6857496" y="2276872"/>
            <a:chExt cx="2943810" cy="3338268"/>
          </a:xfrm>
        </p:grpSpPr>
        <p:grpSp>
          <p:nvGrpSpPr>
            <p:cNvPr id="18" name="Gruppieren 17"/>
            <p:cNvGrpSpPr/>
            <p:nvPr/>
          </p:nvGrpSpPr>
          <p:grpSpPr>
            <a:xfrm>
              <a:off x="6857496" y="2276872"/>
              <a:ext cx="2768467" cy="2985588"/>
              <a:chOff x="6857496" y="2276872"/>
              <a:chExt cx="2768467" cy="2985588"/>
            </a:xfrm>
          </p:grpSpPr>
          <p:pic>
            <p:nvPicPr>
              <p:cNvPr id="20" name="Picture 2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2572" t="4616" r="1820" b="4357"/>
              <a:stretch/>
            </p:blipFill>
            <p:spPr bwMode="auto">
              <a:xfrm>
                <a:off x="7055747" y="2276872"/>
                <a:ext cx="2315300" cy="227335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21" name="Textfeld 20"/>
              <p:cNvSpPr txBox="1"/>
              <p:nvPr/>
            </p:nvSpPr>
            <p:spPr>
              <a:xfrm>
                <a:off x="6857496" y="4677685"/>
                <a:ext cx="276846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sz="1600" dirty="0" smtClean="0">
                    <a:solidFill>
                      <a:srgbClr val="000000"/>
                    </a:solidFill>
                  </a:rPr>
                  <a:t>Querschnitt</a:t>
                </a:r>
                <a:br>
                  <a:rPr lang="de-DE" sz="1600" dirty="0" smtClean="0">
                    <a:solidFill>
                      <a:srgbClr val="000000"/>
                    </a:solidFill>
                  </a:rPr>
                </a:br>
                <a:r>
                  <a:rPr lang="de-DE" sz="1600" dirty="0" smtClean="0">
                    <a:solidFill>
                      <a:srgbClr val="000000"/>
                    </a:solidFill>
                  </a:rPr>
                  <a:t>(nach Wärmebehandlung)</a:t>
                </a:r>
                <a:endParaRPr lang="en-US" sz="1600" dirty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19" name="Textfeld 18"/>
            <p:cNvSpPr txBox="1"/>
            <p:nvPr/>
          </p:nvSpPr>
          <p:spPr>
            <a:xfrm>
              <a:off x="6981227" y="5301208"/>
              <a:ext cx="2820079" cy="3139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de-DE" sz="1200" dirty="0" smtClean="0">
                  <a:solidFill>
                    <a:srgbClr val="000000"/>
                  </a:solidFill>
                </a:rPr>
                <a:t>Kooperation mit AG Gumbsch (KIT)</a:t>
              </a:r>
              <a:endParaRPr lang="en-US" sz="1200" dirty="0">
                <a:solidFill>
                  <a:srgbClr val="000000"/>
                </a:solidFill>
              </a:endParaRPr>
            </a:p>
          </p:txBody>
        </p:sp>
      </p:grpSp>
      <p:pic>
        <p:nvPicPr>
          <p:cNvPr id="22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4" t="13018" r="22233"/>
          <a:stretch/>
        </p:blipFill>
        <p:spPr bwMode="auto">
          <a:xfrm>
            <a:off x="803862" y="1695234"/>
            <a:ext cx="2692958" cy="322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3" name="Textfeld 22"/>
          <p:cNvSpPr txBox="1"/>
          <p:nvPr/>
        </p:nvSpPr>
        <p:spPr>
          <a:xfrm>
            <a:off x="179512" y="1117567"/>
            <a:ext cx="3966150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700" u="sng" dirty="0" smtClean="0">
                <a:solidFill>
                  <a:srgbClr val="000000"/>
                </a:solidFill>
              </a:rPr>
              <a:t>Röntgenbeugungskontrasttomographie</a:t>
            </a: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de-DE" sz="1700" dirty="0" smtClean="0">
                <a:solidFill>
                  <a:srgbClr val="000000"/>
                </a:solidFill>
              </a:rPr>
              <a:t>DCT</a:t>
            </a:r>
            <a:endParaRPr lang="en-US" sz="1700" dirty="0">
              <a:solidFill>
                <a:srgbClr val="000000"/>
              </a:solidFill>
            </a:endParaRPr>
          </a:p>
        </p:txBody>
      </p:sp>
      <p:sp>
        <p:nvSpPr>
          <p:cNvPr id="24" name="Text Box 3"/>
          <p:cNvSpPr txBox="1">
            <a:spLocks noChangeArrowheads="1"/>
          </p:cNvSpPr>
          <p:nvPr/>
        </p:nvSpPr>
        <p:spPr bwMode="auto">
          <a:xfrm>
            <a:off x="1045016" y="4725542"/>
            <a:ext cx="2122488" cy="9357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90000" tIns="45000" rIns="90000" bIns="45000"/>
          <a:lstStyle>
            <a:lvl1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1pPr>
            <a:lvl2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2pPr>
            <a:lvl3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3pPr>
            <a:lvl4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4pPr>
            <a:lvl5pPr eaLnBrk="0" hangingPunct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cs typeface="Arial" charset="0"/>
              </a:defRPr>
            </a:lvl9pPr>
          </a:lstStyle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u="sng" dirty="0" smtClean="0">
                <a:solidFill>
                  <a:srgbClr val="000000"/>
                </a:solidFill>
              </a:rPr>
              <a:t>SrTiO</a:t>
            </a:r>
            <a:r>
              <a:rPr lang="en-US" sz="1600" u="sng" baseline="-25000" dirty="0" smtClean="0">
                <a:solidFill>
                  <a:srgbClr val="000000"/>
                </a:solidFill>
              </a:rPr>
              <a:t>3</a:t>
            </a:r>
            <a:r>
              <a:rPr lang="en-US" sz="1600" u="sng" dirty="0" smtClean="0">
                <a:solidFill>
                  <a:srgbClr val="000000"/>
                </a:solidFill>
              </a:rPr>
              <a:t>-Probe:</a:t>
            </a:r>
            <a:r>
              <a:rPr lang="en-US" sz="1600" dirty="0" smtClean="0">
                <a:solidFill>
                  <a:srgbClr val="000000"/>
                </a:solidFill>
              </a:rPr>
              <a:t> </a:t>
            </a: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</a:rPr>
              <a:t>250 µm </a:t>
            </a:r>
            <a:r>
              <a:rPr lang="en-US" sz="1600" dirty="0" err="1" smtClean="0">
                <a:solidFill>
                  <a:srgbClr val="000000"/>
                </a:solidFill>
              </a:rPr>
              <a:t>Durchmesser</a:t>
            </a:r>
            <a:endParaRPr lang="en-US" sz="1600" dirty="0" smtClean="0">
              <a:solidFill>
                <a:srgbClr val="000000"/>
              </a:solidFill>
            </a:endParaRPr>
          </a:p>
          <a:p>
            <a:pPr eaLnBrk="1" fontAlgn="base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600" dirty="0" smtClean="0">
                <a:solidFill>
                  <a:srgbClr val="000000"/>
                </a:solidFill>
              </a:rPr>
              <a:t>1112 </a:t>
            </a:r>
            <a:r>
              <a:rPr lang="en-US" sz="1600" dirty="0" err="1" smtClean="0">
                <a:solidFill>
                  <a:srgbClr val="000000"/>
                </a:solidFill>
              </a:rPr>
              <a:t>Körner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25" name="Rechteck 24"/>
          <p:cNvSpPr/>
          <p:nvPr/>
        </p:nvSpPr>
        <p:spPr bwMode="auto">
          <a:xfrm>
            <a:off x="6229978" y="2087310"/>
            <a:ext cx="183681" cy="408446"/>
          </a:xfrm>
          <a:prstGeom prst="rect">
            <a:avLst/>
          </a:prstGeom>
          <a:solidFill>
            <a:schemeClr val="bg1"/>
          </a:solidFill>
          <a:ln w="19050" cap="rnd" cmpd="sng" algn="ctr">
            <a:noFill/>
            <a:prstDash val="sysDot"/>
            <a:round/>
            <a:headEnd type="none" w="med" len="med"/>
            <a:tailEnd type="none" w="lg" len="lg"/>
          </a:ln>
          <a:effectLst/>
          <a:extLst/>
        </p:spPr>
        <p:txBody>
          <a:bodyPr vert="horz" wrap="none" lIns="90000" tIns="46800" rIns="90000" bIns="4680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1588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US" sz="1700" smtClean="0">
              <a:solidFill>
                <a:srgbClr val="000000"/>
              </a:solidFill>
            </a:endParaRPr>
          </a:p>
        </p:txBody>
      </p:sp>
      <p:grpSp>
        <p:nvGrpSpPr>
          <p:cNvPr id="26" name="Gruppieren 25"/>
          <p:cNvGrpSpPr/>
          <p:nvPr/>
        </p:nvGrpSpPr>
        <p:grpSpPr>
          <a:xfrm>
            <a:off x="4106719" y="2264230"/>
            <a:ext cx="2123262" cy="2990971"/>
            <a:chOff x="4448944" y="2264229"/>
            <a:chExt cx="2300199" cy="2990971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1" t="4400" r="53038" b="4356"/>
            <a:stretch/>
          </p:blipFill>
          <p:spPr bwMode="auto">
            <a:xfrm>
              <a:off x="4448944" y="2264229"/>
              <a:ext cx="2300199" cy="22787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28" name="Textfeld 27"/>
            <p:cNvSpPr txBox="1"/>
            <p:nvPr/>
          </p:nvSpPr>
          <p:spPr>
            <a:xfrm>
              <a:off x="4503779" y="4670425"/>
              <a:ext cx="209119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de-DE" sz="1600" dirty="0" smtClean="0">
                  <a:solidFill>
                    <a:srgbClr val="000000"/>
                  </a:solidFill>
                </a:rPr>
                <a:t>Querschnitt</a:t>
              </a:r>
              <a:br>
                <a:rPr lang="de-DE" sz="1600" dirty="0" smtClean="0">
                  <a:solidFill>
                    <a:srgbClr val="000000"/>
                  </a:solidFill>
                </a:rPr>
              </a:br>
              <a:r>
                <a:rPr lang="de-DE" sz="1600" dirty="0" smtClean="0">
                  <a:solidFill>
                    <a:srgbClr val="000000"/>
                  </a:solidFill>
                </a:rPr>
                <a:t>(nach dem Sintern)</a:t>
              </a:r>
              <a:endParaRPr lang="en-US" sz="1600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Gruppieren 29"/>
          <p:cNvGrpSpPr/>
          <p:nvPr/>
        </p:nvGrpSpPr>
        <p:grpSpPr>
          <a:xfrm>
            <a:off x="4241328" y="1845110"/>
            <a:ext cx="4239991" cy="1757791"/>
            <a:chOff x="4594772" y="1845109"/>
            <a:chExt cx="4593324" cy="1757791"/>
          </a:xfrm>
        </p:grpSpPr>
        <p:sp>
          <p:nvSpPr>
            <p:cNvPr id="32" name="Oval 3"/>
            <p:cNvSpPr>
              <a:spLocks noChangeArrowheads="1"/>
            </p:cNvSpPr>
            <p:nvPr/>
          </p:nvSpPr>
          <p:spPr bwMode="auto">
            <a:xfrm>
              <a:off x="6218343" y="2843312"/>
              <a:ext cx="376812" cy="376812"/>
            </a:xfrm>
            <a:prstGeom prst="ellipse">
              <a:avLst/>
            </a:prstGeom>
            <a:noFill/>
            <a:ln w="1836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solidFill>
                  <a:srgbClr val="000000"/>
                </a:solidFill>
              </a:endParaRPr>
            </a:p>
          </p:txBody>
        </p:sp>
        <p:sp>
          <p:nvSpPr>
            <p:cNvPr id="33" name="Oval 4"/>
            <p:cNvSpPr>
              <a:spLocks noChangeArrowheads="1"/>
            </p:cNvSpPr>
            <p:nvPr/>
          </p:nvSpPr>
          <p:spPr bwMode="auto">
            <a:xfrm>
              <a:off x="8811284" y="2843312"/>
              <a:ext cx="376812" cy="376812"/>
            </a:xfrm>
            <a:prstGeom prst="ellipse">
              <a:avLst/>
            </a:prstGeom>
            <a:noFill/>
            <a:ln w="1836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solidFill>
                  <a:srgbClr val="000000"/>
                </a:solidFill>
              </a:endParaRPr>
            </a:p>
          </p:txBody>
        </p:sp>
        <p:sp>
          <p:nvSpPr>
            <p:cNvPr id="34" name="Oval 5"/>
            <p:cNvSpPr>
              <a:spLocks noChangeArrowheads="1"/>
            </p:cNvSpPr>
            <p:nvPr/>
          </p:nvSpPr>
          <p:spPr bwMode="auto">
            <a:xfrm>
              <a:off x="4594772" y="3226089"/>
              <a:ext cx="376811" cy="376811"/>
            </a:xfrm>
            <a:prstGeom prst="ellipse">
              <a:avLst/>
            </a:prstGeom>
            <a:noFill/>
            <a:ln w="1836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solidFill>
                  <a:srgbClr val="000000"/>
                </a:solidFill>
              </a:endParaRPr>
            </a:p>
          </p:txBody>
        </p:sp>
        <p:sp>
          <p:nvSpPr>
            <p:cNvPr id="36" name="Oval 6"/>
            <p:cNvSpPr>
              <a:spLocks noChangeArrowheads="1"/>
            </p:cNvSpPr>
            <p:nvPr/>
          </p:nvSpPr>
          <p:spPr bwMode="auto">
            <a:xfrm>
              <a:off x="7255321" y="3226089"/>
              <a:ext cx="376811" cy="376811"/>
            </a:xfrm>
            <a:prstGeom prst="ellipse">
              <a:avLst/>
            </a:prstGeom>
            <a:noFill/>
            <a:ln w="18360">
              <a:solidFill>
                <a:srgbClr val="00FF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solidFill>
                  <a:srgbClr val="000000"/>
                </a:solidFill>
              </a:endParaRPr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5941948" y="1845109"/>
              <a:ext cx="2345379" cy="600512"/>
            </a:xfrm>
            <a:custGeom>
              <a:avLst/>
              <a:gdLst>
                <a:gd name="T0" fmla="*/ 0 w 2359"/>
                <a:gd name="T1" fmla="*/ 551 h 604"/>
                <a:gd name="T2" fmla="*/ 726 w 2359"/>
                <a:gd name="T3" fmla="*/ 7 h 604"/>
                <a:gd name="T4" fmla="*/ 2087 w 2359"/>
                <a:gd name="T5" fmla="*/ 506 h 604"/>
                <a:gd name="T6" fmla="*/ 2359 w 2359"/>
                <a:gd name="T7" fmla="*/ 597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59" h="604">
                  <a:moveTo>
                    <a:pt x="0" y="551"/>
                  </a:moveTo>
                  <a:cubicBezTo>
                    <a:pt x="189" y="282"/>
                    <a:pt x="378" y="14"/>
                    <a:pt x="726" y="7"/>
                  </a:cubicBezTo>
                  <a:cubicBezTo>
                    <a:pt x="1074" y="0"/>
                    <a:pt x="1815" y="408"/>
                    <a:pt x="2087" y="506"/>
                  </a:cubicBezTo>
                  <a:cubicBezTo>
                    <a:pt x="2359" y="604"/>
                    <a:pt x="2359" y="600"/>
                    <a:pt x="2359" y="597"/>
                  </a:cubicBezTo>
                </a:path>
              </a:pathLst>
            </a:custGeom>
            <a:noFill/>
            <a:ln w="63500">
              <a:solidFill>
                <a:srgbClr val="FF0000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00B8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fontAlgn="base">
                <a:lnSpc>
                  <a:spcPct val="12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00">
                <a:solidFill>
                  <a:srgbClr val="000000"/>
                </a:solidFill>
              </a:endParaRPr>
            </a:p>
          </p:txBody>
        </p:sp>
      </p:grp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179512" y="5863129"/>
            <a:ext cx="8705992" cy="446191"/>
          </a:xfrm>
          <a:prstGeom prst="rect">
            <a:avLst/>
          </a:prstGeom>
        </p:spPr>
        <p:txBody>
          <a:bodyPr/>
          <a:lstStyle>
            <a:lvl1pPr marL="31432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14325" lvl="1">
              <a:buFontTx/>
              <a:buBlip>
                <a:blip r:embed="rId4"/>
              </a:buBlip>
            </a:pPr>
            <a:r>
              <a:rPr lang="de-DE" sz="1600" kern="0" dirty="0" smtClean="0">
                <a:cs typeface="+mn-cs"/>
              </a:rPr>
              <a:t>Mit </a:t>
            </a:r>
            <a:r>
              <a:rPr lang="de-DE" sz="1600" kern="0" dirty="0">
                <a:cs typeface="+mn-cs"/>
              </a:rPr>
              <a:t>der 3D-DCT kann lokal die zeitliche Änderung eines Gefüges analysiert </a:t>
            </a:r>
            <a:r>
              <a:rPr lang="de-DE" sz="1600" kern="0" dirty="0" smtClean="0">
                <a:cs typeface="+mn-cs"/>
              </a:rPr>
              <a:t>werden</a:t>
            </a:r>
            <a:endParaRPr lang="en-AU" sz="1600" kern="0" dirty="0"/>
          </a:p>
        </p:txBody>
      </p:sp>
    </p:spTree>
    <p:extLst>
      <p:ext uri="{BB962C8B-B14F-4D97-AF65-F5344CB8AC3E}">
        <p14:creationId xmlns:p14="http://schemas.microsoft.com/office/powerpoint/2010/main" val="3393454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>
            <a:normAutofit/>
          </a:bodyPr>
          <a:lstStyle/>
          <a:p>
            <a:r>
              <a:rPr lang="de-DE" dirty="0" smtClean="0"/>
              <a:t>Dotierung und </a:t>
            </a:r>
            <a:r>
              <a:rPr lang="de-DE" dirty="0" err="1" smtClean="0"/>
              <a:t>Gefügeentwicklung</a:t>
            </a:r>
            <a:r>
              <a:rPr lang="de-DE" dirty="0" smtClean="0"/>
              <a:t> bei PZT</a:t>
            </a:r>
            <a:endParaRPr lang="de-DE" baseline="-25000" dirty="0" smtClean="0"/>
          </a:p>
        </p:txBody>
      </p:sp>
      <p:pic>
        <p:nvPicPr>
          <p:cNvPr id="9" name="Grafik 8" descr="Bildschirmausschnitt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89" y="936105"/>
            <a:ext cx="4992399" cy="5301207"/>
          </a:xfrm>
          <a:prstGeom prst="rect">
            <a:avLst/>
          </a:prstGeom>
        </p:spPr>
      </p:pic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5220072" y="5359073"/>
            <a:ext cx="4680520" cy="446191"/>
          </a:xfrm>
          <a:prstGeom prst="rect">
            <a:avLst/>
          </a:prstGeom>
        </p:spPr>
        <p:txBody>
          <a:bodyPr/>
          <a:lstStyle>
            <a:lvl1pPr marL="31432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14325" lvl="1">
              <a:buFontTx/>
              <a:buBlip>
                <a:blip r:embed="rId4"/>
              </a:buBlip>
            </a:pPr>
            <a:r>
              <a:rPr lang="de-DE" sz="1600" kern="0" dirty="0" smtClean="0">
                <a:cs typeface="+mn-cs"/>
              </a:rPr>
              <a:t>Korngröße </a:t>
            </a:r>
          </a:p>
          <a:p>
            <a:pPr marL="733425" lvl="2">
              <a:buFontTx/>
              <a:buBlip>
                <a:blip r:embed="rId4"/>
              </a:buBlip>
            </a:pPr>
            <a:r>
              <a:rPr lang="de-DE" sz="1400" kern="0" dirty="0" smtClean="0">
                <a:cs typeface="+mn-cs"/>
              </a:rPr>
              <a:t>steigt mit Sintertemperatur</a:t>
            </a:r>
          </a:p>
          <a:p>
            <a:pPr marL="733425" lvl="2">
              <a:buFontTx/>
              <a:buBlip>
                <a:blip r:embed="rId4"/>
              </a:buBlip>
            </a:pPr>
            <a:r>
              <a:rPr lang="de-DE" sz="1400" kern="0" dirty="0" smtClean="0">
                <a:cs typeface="+mn-cs"/>
              </a:rPr>
              <a:t>sinkt mit </a:t>
            </a:r>
            <a:r>
              <a:rPr lang="de-DE" sz="1400" kern="0" dirty="0" err="1" smtClean="0">
                <a:cs typeface="+mn-cs"/>
              </a:rPr>
              <a:t>eff</a:t>
            </a:r>
            <a:r>
              <a:rPr lang="de-DE" sz="1400" kern="0" dirty="0" smtClean="0">
                <a:cs typeface="+mn-cs"/>
              </a:rPr>
              <a:t>. </a:t>
            </a:r>
            <a:r>
              <a:rPr lang="de-DE" sz="1400" kern="0" dirty="0" err="1" smtClean="0">
                <a:cs typeface="+mn-cs"/>
              </a:rPr>
              <a:t>Donatorgehalt</a:t>
            </a:r>
            <a:endParaRPr lang="de-DE" sz="1400" kern="0" dirty="0">
              <a:cs typeface="+mn-cs"/>
            </a:endParaRPr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128" y="1273423"/>
            <a:ext cx="2959017" cy="4061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18383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Bildschirmausschnitt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844824"/>
            <a:ext cx="4320000" cy="2969206"/>
          </a:xfrm>
          <a:prstGeom prst="rect">
            <a:avLst/>
          </a:prstGeom>
        </p:spPr>
      </p:pic>
      <p:pic>
        <p:nvPicPr>
          <p:cNvPr id="10" name="Grafik 9" descr="Bildschirmausschnitt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008" y="1899954"/>
            <a:ext cx="3888432" cy="2927446"/>
          </a:xfrm>
          <a:prstGeom prst="rect">
            <a:avLst/>
          </a:prstGeom>
        </p:spPr>
      </p:pic>
      <p:sp>
        <p:nvSpPr>
          <p:cNvPr id="24578" name="Titel 1"/>
          <p:cNvSpPr>
            <a:spLocks noGrp="1"/>
          </p:cNvSpPr>
          <p:nvPr>
            <p:ph type="title"/>
          </p:nvPr>
        </p:nvSpPr>
        <p:spPr>
          <a:xfrm>
            <a:off x="390525" y="333375"/>
            <a:ext cx="7205811" cy="561975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Einfluss der Korngröße auf das Dehnungsverhalten</a:t>
            </a:r>
            <a:endParaRPr lang="de-DE" baseline="-25000" dirty="0" smtClean="0"/>
          </a:p>
        </p:txBody>
      </p:sp>
      <p:sp>
        <p:nvSpPr>
          <p:cNvPr id="16" name="Rectangle 4"/>
          <p:cNvSpPr txBox="1">
            <a:spLocks noChangeArrowheads="1"/>
          </p:cNvSpPr>
          <p:nvPr/>
        </p:nvSpPr>
        <p:spPr>
          <a:xfrm>
            <a:off x="107504" y="5157192"/>
            <a:ext cx="8784496" cy="446191"/>
          </a:xfrm>
          <a:prstGeom prst="rect">
            <a:avLst/>
          </a:prstGeom>
        </p:spPr>
        <p:txBody>
          <a:bodyPr/>
          <a:lstStyle>
            <a:lvl1pPr marL="31432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6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7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14325" lvl="1">
              <a:buFontTx/>
              <a:buBlip>
                <a:blip r:embed="rId4"/>
              </a:buBlip>
            </a:pPr>
            <a:r>
              <a:rPr lang="de-DE" sz="1600" kern="0" dirty="0" smtClean="0">
                <a:cs typeface="+mn-cs"/>
              </a:rPr>
              <a:t>Dehnungsverhalten Korngrößenabhängig</a:t>
            </a:r>
          </a:p>
          <a:p>
            <a:pPr marL="314325" lvl="1">
              <a:buFontTx/>
              <a:buBlip>
                <a:blip r:embed="rId4"/>
              </a:buBlip>
            </a:pPr>
            <a:r>
              <a:rPr lang="de-DE" sz="1600" kern="0" dirty="0" smtClean="0">
                <a:cs typeface="+mn-cs"/>
              </a:rPr>
              <a:t>Korngröße beeinflusst Phasenausbildung</a:t>
            </a:r>
          </a:p>
          <a:p>
            <a:pPr marL="314325" lvl="1">
              <a:buFontTx/>
              <a:buBlip>
                <a:blip r:embed="rId4"/>
              </a:buBlip>
            </a:pPr>
            <a:r>
              <a:rPr lang="de-DE" sz="1600" kern="0" dirty="0" smtClean="0">
                <a:cs typeface="+mn-cs"/>
              </a:rPr>
              <a:t>kleinere Korngröße, Rückgang des tetragonalen Phasenanteils und Verringerung </a:t>
            </a:r>
            <a:r>
              <a:rPr lang="de-DE" sz="1600" kern="0" dirty="0">
                <a:cs typeface="+mn-cs"/>
              </a:rPr>
              <a:t>der </a:t>
            </a:r>
            <a:r>
              <a:rPr lang="de-DE" sz="1600" kern="0" dirty="0" err="1" smtClean="0">
                <a:cs typeface="+mn-cs"/>
              </a:rPr>
              <a:t>rhomboedrischen</a:t>
            </a:r>
            <a:r>
              <a:rPr lang="de-DE" sz="1600" kern="0" dirty="0" smtClean="0">
                <a:cs typeface="+mn-cs"/>
              </a:rPr>
              <a:t> Verzerrung (hier -25%)</a:t>
            </a:r>
            <a:endParaRPr lang="de-DE" sz="1600" kern="0" dirty="0">
              <a:cs typeface="+mn-cs"/>
            </a:endParaRPr>
          </a:p>
        </p:txBody>
      </p:sp>
      <p:grpSp>
        <p:nvGrpSpPr>
          <p:cNvPr id="3" name="Gruppieren 2"/>
          <p:cNvGrpSpPr/>
          <p:nvPr/>
        </p:nvGrpSpPr>
        <p:grpSpPr>
          <a:xfrm>
            <a:off x="323528" y="1124744"/>
            <a:ext cx="4392008" cy="3750968"/>
            <a:chOff x="323528" y="1124744"/>
            <a:chExt cx="4392008" cy="3750968"/>
          </a:xfrm>
        </p:grpSpPr>
        <p:pic>
          <p:nvPicPr>
            <p:cNvPr id="7" name="Grafik 6" descr="Bildschirmausschnitt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5536" y="1124744"/>
              <a:ext cx="4320000" cy="3750968"/>
            </a:xfrm>
            <a:prstGeom prst="snip1Rect">
              <a:avLst>
                <a:gd name="adj" fmla="val 0"/>
              </a:avLst>
            </a:prstGeom>
          </p:spPr>
        </p:pic>
        <p:sp>
          <p:nvSpPr>
            <p:cNvPr id="2" name="Rechteck 1"/>
            <p:cNvSpPr/>
            <p:nvPr/>
          </p:nvSpPr>
          <p:spPr>
            <a:xfrm>
              <a:off x="323528" y="1124744"/>
              <a:ext cx="648072" cy="504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b="1" dirty="0" smtClean="0">
                  <a:solidFill>
                    <a:schemeClr val="tx1"/>
                  </a:solidFill>
                </a:rPr>
                <a:t>PZT</a:t>
              </a:r>
              <a:endParaRPr lang="de-DE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" name="Gruppieren 4"/>
          <p:cNvGrpSpPr/>
          <p:nvPr/>
        </p:nvGrpSpPr>
        <p:grpSpPr>
          <a:xfrm>
            <a:off x="4644008" y="908720"/>
            <a:ext cx="4362008" cy="4898186"/>
            <a:chOff x="4644008" y="908720"/>
            <a:chExt cx="4362008" cy="4898186"/>
          </a:xfrm>
        </p:grpSpPr>
        <p:pic>
          <p:nvPicPr>
            <p:cNvPr id="9" name="Grafik 8" descr="Bildschirmausschnitt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86016" y="916340"/>
              <a:ext cx="4320000" cy="4890566"/>
            </a:xfrm>
            <a:prstGeom prst="rect">
              <a:avLst/>
            </a:prstGeom>
          </p:spPr>
        </p:pic>
        <p:sp>
          <p:nvSpPr>
            <p:cNvPr id="4" name="Rechteck 3"/>
            <p:cNvSpPr/>
            <p:nvPr/>
          </p:nvSpPr>
          <p:spPr>
            <a:xfrm>
              <a:off x="6804248" y="908720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1" name="Rechteck 10"/>
            <p:cNvSpPr/>
            <p:nvPr/>
          </p:nvSpPr>
          <p:spPr>
            <a:xfrm>
              <a:off x="4644008" y="908720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2" name="Rechteck 11"/>
            <p:cNvSpPr/>
            <p:nvPr/>
          </p:nvSpPr>
          <p:spPr>
            <a:xfrm>
              <a:off x="6804248" y="3645024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3" name="Rechteck 12"/>
            <p:cNvSpPr/>
            <p:nvPr/>
          </p:nvSpPr>
          <p:spPr>
            <a:xfrm>
              <a:off x="4644008" y="3645024"/>
              <a:ext cx="216024" cy="2160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" name="Textfeld 5"/>
          <p:cNvSpPr txBox="1"/>
          <p:nvPr/>
        </p:nvSpPr>
        <p:spPr>
          <a:xfrm>
            <a:off x="4834774" y="3284984"/>
            <a:ext cx="2366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smtClean="0"/>
              <a:t>PFM: </a:t>
            </a:r>
            <a:r>
              <a:rPr lang="de-DE" sz="1200" b="1" dirty="0" err="1" smtClean="0"/>
              <a:t>Piezo</a:t>
            </a:r>
            <a:r>
              <a:rPr lang="de-DE" sz="1200" b="1" dirty="0" smtClean="0"/>
              <a:t> Force </a:t>
            </a:r>
            <a:r>
              <a:rPr lang="de-DE" sz="1200" b="1" dirty="0" err="1" smtClean="0"/>
              <a:t>Microscopy</a:t>
            </a:r>
            <a:endParaRPr lang="de-DE" sz="1200" b="1" dirty="0"/>
          </a:p>
        </p:txBody>
      </p:sp>
    </p:spTree>
    <p:extLst>
      <p:ext uri="{BB962C8B-B14F-4D97-AF65-F5344CB8AC3E}">
        <p14:creationId xmlns:p14="http://schemas.microsoft.com/office/powerpoint/2010/main" val="408702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el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Einfluss </a:t>
            </a:r>
            <a:r>
              <a:rPr lang="de-DE" dirty="0"/>
              <a:t>der </a:t>
            </a:r>
            <a:r>
              <a:rPr lang="de-DE" dirty="0" err="1"/>
              <a:t>PbO</a:t>
            </a:r>
            <a:r>
              <a:rPr lang="de-DE" dirty="0"/>
              <a:t>-Stöchiometrie auf die Dehnung eines </a:t>
            </a:r>
            <a:r>
              <a:rPr lang="de-DE" dirty="0" smtClean="0"/>
              <a:t>PZT-Aktuators</a:t>
            </a:r>
            <a:endParaRPr lang="de-DE" baseline="-25000" dirty="0" smtClean="0"/>
          </a:p>
        </p:txBody>
      </p:sp>
      <p:sp>
        <p:nvSpPr>
          <p:cNvPr id="40" name="Rectangle 4"/>
          <p:cNvSpPr txBox="1">
            <a:spLocks noChangeArrowheads="1"/>
          </p:cNvSpPr>
          <p:nvPr/>
        </p:nvSpPr>
        <p:spPr>
          <a:xfrm>
            <a:off x="179512" y="5733256"/>
            <a:ext cx="8705992" cy="446191"/>
          </a:xfrm>
          <a:prstGeom prst="rect">
            <a:avLst/>
          </a:prstGeom>
        </p:spPr>
        <p:txBody>
          <a:bodyPr/>
          <a:lstStyle>
            <a:lvl1pPr marL="31432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3"/>
              </a:buBlip>
              <a:defRPr sz="20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90575" indent="-3143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4"/>
              </a:buBlip>
              <a:defRPr>
                <a:solidFill>
                  <a:schemeClr val="tx1"/>
                </a:solidFill>
                <a:latin typeface="+mn-lt"/>
              </a:defRPr>
            </a:lvl2pPr>
            <a:lvl3pPr marL="1209675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3pPr>
            <a:lvl4pPr marL="165735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4pPr>
            <a:lvl5pPr marL="2095500" indent="-276225" algn="l" rtl="0" eaLnBrk="0" fontAlgn="base" hangingPunct="0">
              <a:spcBef>
                <a:spcPct val="20000"/>
              </a:spcBef>
              <a:spcAft>
                <a:spcPct val="0"/>
              </a:spcAft>
              <a:buBlip>
                <a:blip r:embed="rId5"/>
              </a:buBlip>
              <a:defRPr sz="16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SzPct val="60000"/>
              <a:buBlip>
                <a:blip r:embed="rId6"/>
              </a:buBlip>
              <a:defRPr sz="1400">
                <a:solidFill>
                  <a:schemeClr val="tx1"/>
                </a:solidFill>
                <a:latin typeface="+mn-lt"/>
              </a:defRPr>
            </a:lvl9pPr>
          </a:lstStyle>
          <a:p>
            <a:pPr marL="314325" lvl="1">
              <a:buFontTx/>
              <a:buBlip>
                <a:blip r:embed="rId3"/>
              </a:buBlip>
            </a:pPr>
            <a:r>
              <a:rPr lang="de-DE" sz="1600" kern="0" dirty="0" smtClean="0">
                <a:cs typeface="+mn-cs"/>
              </a:rPr>
              <a:t>Der </a:t>
            </a:r>
            <a:r>
              <a:rPr lang="de-DE" sz="1600" kern="0" dirty="0" err="1">
                <a:cs typeface="+mn-cs"/>
              </a:rPr>
              <a:t>PbO</a:t>
            </a:r>
            <a:r>
              <a:rPr lang="de-DE" sz="1600" kern="0" dirty="0">
                <a:cs typeface="+mn-cs"/>
              </a:rPr>
              <a:t>-Gehalt der gesinterten PZT-Keramik hat einen signifikanten Einfluss auf das Dehnungsverhalten, aber keinen Einfluss auf die </a:t>
            </a:r>
            <a:r>
              <a:rPr lang="de-DE" sz="1600" kern="0" dirty="0" err="1" smtClean="0">
                <a:cs typeface="+mn-cs"/>
              </a:rPr>
              <a:t>Gefügeentwicklung</a:t>
            </a:r>
            <a:r>
              <a:rPr lang="de-DE" sz="1600" kern="0" dirty="0" smtClean="0">
                <a:cs typeface="+mn-cs"/>
              </a:rPr>
              <a:t>.</a:t>
            </a:r>
            <a:endParaRPr lang="de-DE" sz="1600" kern="0" dirty="0">
              <a:cs typeface="+mn-cs"/>
            </a:endParaRPr>
          </a:p>
        </p:txBody>
      </p:sp>
      <p:graphicFrame>
        <p:nvGraphicFramePr>
          <p:cNvPr id="29" name="Objekt 5"/>
          <p:cNvGraphicFramePr>
            <a:graphicFrameLocks noChangeAspect="1"/>
          </p:cNvGraphicFramePr>
          <p:nvPr/>
        </p:nvGraphicFramePr>
        <p:xfrm>
          <a:off x="-327025" y="701675"/>
          <a:ext cx="5956300" cy="4806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68" name="Graph" r:id="rId7" imgW="5120640" imgH="4133088" progId="Origin50.Graph">
                  <p:embed/>
                </p:oleObj>
              </mc:Choice>
              <mc:Fallback>
                <p:oleObj name="Graph" r:id="rId7" imgW="5120640" imgH="4133088" progId="Origin50.Graph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327025" y="701675"/>
                        <a:ext cx="5956300" cy="4806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1" name="Gruppieren 30"/>
          <p:cNvGrpSpPr>
            <a:grpSpLocks/>
          </p:cNvGrpSpPr>
          <p:nvPr/>
        </p:nvGrpSpPr>
        <p:grpSpPr bwMode="auto">
          <a:xfrm>
            <a:off x="5130800" y="1130300"/>
            <a:ext cx="3111500" cy="4206875"/>
            <a:chOff x="5130800" y="1130300"/>
            <a:chExt cx="3111500" cy="4207104"/>
          </a:xfrm>
        </p:grpSpPr>
        <p:sp>
          <p:nvSpPr>
            <p:cNvPr id="35" name="Abgerundetes Rechteck 34"/>
            <p:cNvSpPr/>
            <p:nvPr/>
          </p:nvSpPr>
          <p:spPr>
            <a:xfrm>
              <a:off x="5130800" y="1130300"/>
              <a:ext cx="3111500" cy="4207104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de-DE">
                <a:solidFill>
                  <a:srgbClr val="FFFFFF"/>
                </a:solidFill>
              </a:endParaRPr>
            </a:p>
          </p:txBody>
        </p:sp>
        <p:grpSp>
          <p:nvGrpSpPr>
            <p:cNvPr id="38" name="Group 32"/>
            <p:cNvGrpSpPr>
              <a:grpSpLocks/>
            </p:cNvGrpSpPr>
            <p:nvPr/>
          </p:nvGrpSpPr>
          <p:grpSpPr bwMode="auto">
            <a:xfrm>
              <a:off x="5427166" y="3458268"/>
              <a:ext cx="2522538" cy="1660525"/>
              <a:chOff x="36" y="2448"/>
              <a:chExt cx="1589" cy="1046"/>
            </a:xfrm>
          </p:grpSpPr>
          <p:pic>
            <p:nvPicPr>
              <p:cNvPr id="50" name="Picture 33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28" b="12358"/>
              <a:stretch>
                <a:fillRect/>
              </a:stretch>
            </p:blipFill>
            <p:spPr bwMode="auto">
              <a:xfrm>
                <a:off x="36" y="2448"/>
                <a:ext cx="1589" cy="104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51" name="Text Box 34"/>
              <p:cNvSpPr txBox="1">
                <a:spLocks noChangeArrowheads="1"/>
              </p:cNvSpPr>
              <p:nvPr/>
            </p:nvSpPr>
            <p:spPr bwMode="auto">
              <a:xfrm>
                <a:off x="281" y="2472"/>
                <a:ext cx="1199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400" smtClean="0">
                    <a:solidFill>
                      <a:srgbClr val="000000"/>
                    </a:solidFill>
                  </a:rPr>
                  <a:t>2% PbO Überschuss</a:t>
                </a:r>
                <a:endParaRPr lang="de-DE" altLang="de-DE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39" name="Group 35"/>
            <p:cNvGrpSpPr>
              <a:grpSpLocks/>
            </p:cNvGrpSpPr>
            <p:nvPr/>
          </p:nvGrpSpPr>
          <p:grpSpPr bwMode="auto">
            <a:xfrm>
              <a:off x="5427167" y="1605654"/>
              <a:ext cx="2522538" cy="1658938"/>
              <a:chOff x="1662" y="2455"/>
              <a:chExt cx="1589" cy="1045"/>
            </a:xfrm>
          </p:grpSpPr>
          <p:pic>
            <p:nvPicPr>
              <p:cNvPr id="48" name="Picture 36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108" b="12442"/>
              <a:stretch>
                <a:fillRect/>
              </a:stretch>
            </p:blipFill>
            <p:spPr bwMode="auto">
              <a:xfrm>
                <a:off x="1662" y="2455"/>
                <a:ext cx="1589" cy="104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49" name="Text Box 37"/>
              <p:cNvSpPr txBox="1">
                <a:spLocks noChangeArrowheads="1"/>
              </p:cNvSpPr>
              <p:nvPr/>
            </p:nvSpPr>
            <p:spPr bwMode="auto">
              <a:xfrm>
                <a:off x="2046" y="2472"/>
                <a:ext cx="896" cy="19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400" smtClean="0">
                    <a:solidFill>
                      <a:srgbClr val="000000"/>
                    </a:solidFill>
                  </a:rPr>
                  <a:t>2% PbO Defizit</a:t>
                </a:r>
                <a:endParaRPr lang="de-DE" altLang="de-DE" smtClea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41" name="Gruppieren 9"/>
            <p:cNvGrpSpPr>
              <a:grpSpLocks/>
            </p:cNvGrpSpPr>
            <p:nvPr/>
          </p:nvGrpSpPr>
          <p:grpSpPr bwMode="auto">
            <a:xfrm>
              <a:off x="7404815" y="2967875"/>
              <a:ext cx="529312" cy="276999"/>
              <a:chOff x="6050419" y="2838474"/>
              <a:chExt cx="529312" cy="276999"/>
            </a:xfrm>
          </p:grpSpPr>
          <p:sp>
            <p:nvSpPr>
              <p:cNvPr id="46" name="Textfeld 8"/>
              <p:cNvSpPr txBox="1">
                <a:spLocks noChangeArrowheads="1"/>
              </p:cNvSpPr>
              <p:nvPr/>
            </p:nvSpPr>
            <p:spPr bwMode="auto">
              <a:xfrm>
                <a:off x="6050419" y="2838474"/>
                <a:ext cx="529312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smtClean="0">
                    <a:solidFill>
                      <a:srgbClr val="000000"/>
                    </a:solidFill>
                  </a:rPr>
                  <a:t>1 µm</a:t>
                </a:r>
              </a:p>
            </p:txBody>
          </p:sp>
          <p:cxnSp>
            <p:nvCxnSpPr>
              <p:cNvPr id="47" name="Gerade Verbindung 46"/>
              <p:cNvCxnSpPr/>
              <p:nvPr/>
            </p:nvCxnSpPr>
            <p:spPr>
              <a:xfrm>
                <a:off x="6252904" y="2890127"/>
                <a:ext cx="12858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" name="Gruppieren 14"/>
            <p:cNvGrpSpPr>
              <a:grpSpLocks/>
            </p:cNvGrpSpPr>
            <p:nvPr/>
          </p:nvGrpSpPr>
          <p:grpSpPr bwMode="auto">
            <a:xfrm>
              <a:off x="7405867" y="4826752"/>
              <a:ext cx="529312" cy="276999"/>
              <a:chOff x="6050419" y="2838474"/>
              <a:chExt cx="529312" cy="276999"/>
            </a:xfrm>
          </p:grpSpPr>
          <p:sp>
            <p:nvSpPr>
              <p:cNvPr id="44" name="Textfeld 15"/>
              <p:cNvSpPr txBox="1">
                <a:spLocks noChangeArrowheads="1"/>
              </p:cNvSpPr>
              <p:nvPr/>
            </p:nvSpPr>
            <p:spPr bwMode="auto">
              <a:xfrm>
                <a:off x="6050419" y="2838474"/>
                <a:ext cx="529312" cy="2769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</a:defRPr>
                </a:lvl9pPr>
              </a:lstStyle>
              <a:p>
                <a:pPr eaLnBrk="1" fontAlgn="base" hangingPunct="1">
                  <a:spcBef>
                    <a:spcPct val="0"/>
                  </a:spcBef>
                  <a:spcAft>
                    <a:spcPct val="0"/>
                  </a:spcAft>
                </a:pPr>
                <a:r>
                  <a:rPr lang="de-DE" altLang="de-DE" sz="1200" smtClean="0">
                    <a:solidFill>
                      <a:srgbClr val="000000"/>
                    </a:solidFill>
                  </a:rPr>
                  <a:t>1 µm</a:t>
                </a:r>
              </a:p>
            </p:txBody>
          </p:sp>
          <p:cxnSp>
            <p:nvCxnSpPr>
              <p:cNvPr id="45" name="Gerade Verbindung 44"/>
              <p:cNvCxnSpPr/>
              <p:nvPr/>
            </p:nvCxnSpPr>
            <p:spPr>
              <a:xfrm>
                <a:off x="6253440" y="2890314"/>
                <a:ext cx="128587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feld 10"/>
            <p:cNvSpPr txBox="1">
              <a:spLocks noChangeArrowheads="1"/>
            </p:cNvSpPr>
            <p:nvPr/>
          </p:nvSpPr>
          <p:spPr bwMode="auto">
            <a:xfrm>
              <a:off x="5918200" y="1206500"/>
              <a:ext cx="151836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mtClean="0">
                  <a:solidFill>
                    <a:srgbClr val="000000"/>
                  </a:solidFill>
                </a:rPr>
                <a:t>Mikrostruktur</a:t>
              </a:r>
            </a:p>
          </p:txBody>
        </p:sp>
      </p:grpSp>
      <p:grpSp>
        <p:nvGrpSpPr>
          <p:cNvPr id="52" name="Gruppieren 51"/>
          <p:cNvGrpSpPr>
            <a:grpSpLocks/>
          </p:cNvGrpSpPr>
          <p:nvPr/>
        </p:nvGrpSpPr>
        <p:grpSpPr bwMode="auto">
          <a:xfrm>
            <a:off x="3848100" y="1898650"/>
            <a:ext cx="722313" cy="590550"/>
            <a:chOff x="3848100" y="1899342"/>
            <a:chExt cx="721672" cy="589858"/>
          </a:xfrm>
        </p:grpSpPr>
        <p:cxnSp>
          <p:nvCxnSpPr>
            <p:cNvPr id="53" name="Gerade Verbindung mit Pfeil 52"/>
            <p:cNvCxnSpPr/>
            <p:nvPr/>
          </p:nvCxnSpPr>
          <p:spPr>
            <a:xfrm>
              <a:off x="3886166" y="1899342"/>
              <a:ext cx="0" cy="589858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feld 19"/>
            <p:cNvSpPr txBox="1">
              <a:spLocks noChangeArrowheads="1"/>
            </p:cNvSpPr>
            <p:nvPr/>
          </p:nvSpPr>
          <p:spPr bwMode="auto">
            <a:xfrm>
              <a:off x="3848100" y="1971505"/>
              <a:ext cx="721672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</a:pPr>
              <a:r>
                <a:rPr lang="de-DE" altLang="de-DE" sz="1600" smtClean="0">
                  <a:solidFill>
                    <a:srgbClr val="000000"/>
                  </a:solidFill>
                </a:rPr>
                <a:t>- 20%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88897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KIT_master_ppt2007_de">
  <a:themeElements>
    <a:clrScheme name="Standarddesign 1">
      <a:dk1>
        <a:srgbClr val="000000"/>
      </a:dk1>
      <a:lt1>
        <a:srgbClr val="FFFFFF"/>
      </a:lt1>
      <a:dk2>
        <a:srgbClr val="000000"/>
      </a:dk2>
      <a:lt2>
        <a:srgbClr val="D9D9D9"/>
      </a:lt2>
      <a:accent1>
        <a:srgbClr val="009682"/>
      </a:accent1>
      <a:accent2>
        <a:srgbClr val="4664AA"/>
      </a:accent2>
      <a:accent3>
        <a:srgbClr val="FFFFFF"/>
      </a:accent3>
      <a:accent4>
        <a:srgbClr val="000000"/>
      </a:accent4>
      <a:accent5>
        <a:srgbClr val="AAC9C1"/>
      </a:accent5>
      <a:accent6>
        <a:srgbClr val="3F5A9A"/>
      </a:accent6>
      <a:hlink>
        <a:srgbClr val="808080"/>
      </a:hlink>
      <a:folHlink>
        <a:srgbClr val="7D92C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andarddesign 1">
        <a:dk1>
          <a:srgbClr val="000000"/>
        </a:dk1>
        <a:lt1>
          <a:srgbClr val="FFFFFF"/>
        </a:lt1>
        <a:dk2>
          <a:srgbClr val="000000"/>
        </a:dk2>
        <a:lt2>
          <a:srgbClr val="D9D9D9"/>
        </a:lt2>
        <a:accent1>
          <a:srgbClr val="009682"/>
        </a:accent1>
        <a:accent2>
          <a:srgbClr val="4664AA"/>
        </a:accent2>
        <a:accent3>
          <a:srgbClr val="FFFFFF"/>
        </a:accent3>
        <a:accent4>
          <a:srgbClr val="000000"/>
        </a:accent4>
        <a:accent5>
          <a:srgbClr val="AAC9C1"/>
        </a:accent5>
        <a:accent6>
          <a:srgbClr val="3F5A9A"/>
        </a:accent6>
        <a:hlink>
          <a:srgbClr val="808080"/>
        </a:hlink>
        <a:folHlink>
          <a:srgbClr val="7D92C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1277</Words>
  <Application>Microsoft Office PowerPoint</Application>
  <PresentationFormat>Bildschirmpräsentation (4:3)</PresentationFormat>
  <Paragraphs>383</Paragraphs>
  <Slides>39</Slides>
  <Notes>3</Notes>
  <HiddenSlides>2</HiddenSlides>
  <MMClips>3</MMClips>
  <ScaleCrop>false</ScaleCrop>
  <HeadingPairs>
    <vt:vector size="6" baseType="variant">
      <vt:variant>
        <vt:lpstr>Design</vt:lpstr>
      </vt:variant>
      <vt:variant>
        <vt:i4>1</vt:i4>
      </vt:variant>
      <vt:variant>
        <vt:lpstr>Eingebettete OLE-Server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1" baseType="lpstr">
      <vt:lpstr>KIT_master_ppt2007_de</vt:lpstr>
      <vt:lpstr>Graph</vt:lpstr>
      <vt:lpstr>PowerPoint-Präsentation</vt:lpstr>
      <vt:lpstr>Gliederung</vt:lpstr>
      <vt:lpstr>Titanatbasierte Materialsysteme am IAM-KWT</vt:lpstr>
      <vt:lpstr>Kornwachstum in SrTiO3</vt:lpstr>
      <vt:lpstr>Kornwachstum in SrTiO3</vt:lpstr>
      <vt:lpstr>Kornwachstum in SrTiO3</vt:lpstr>
      <vt:lpstr>Dotierung und Gefügeentwicklung bei PZT</vt:lpstr>
      <vt:lpstr>Einfluss der Korngröße auf das Dehnungsverhalten</vt:lpstr>
      <vt:lpstr>Einfluss der PbO-Stöchiometrie auf die Dehnung eines PZT-Aktuators</vt:lpstr>
      <vt:lpstr>Einfluss der PbO-Stöchiometrie auf die Dehnung eines PZT-Aktuators</vt:lpstr>
      <vt:lpstr>Überlegungen zur Struktur von LLTO</vt:lpstr>
      <vt:lpstr>Herstellung mittels Mischoxid-Route</vt:lpstr>
      <vt:lpstr>Charakterisierung - XRD</vt:lpstr>
      <vt:lpstr>Analyse des Kalzinationsprozesses</vt:lpstr>
      <vt:lpstr>Anpassung der Herstellungsroute</vt:lpstr>
      <vt:lpstr>Analyse des Kalzinationsprozesses</vt:lpstr>
      <vt:lpstr>Analyse des Kalzinationsprozesses</vt:lpstr>
      <vt:lpstr>Pulvercharakterisierung</vt:lpstr>
      <vt:lpstr>Pulvercharakterisierung</vt:lpstr>
      <vt:lpstr>Einfluss der La-Einwaage auf das Sinterverhalten</vt:lpstr>
      <vt:lpstr>Charakterisierung - Mikrostruktur</vt:lpstr>
      <vt:lpstr>Charakterisierung – REM / EDX</vt:lpstr>
      <vt:lpstr>Einfluss des Lanthangehalts auf Fremdphasenanteil in Li0.3La0.557TiO3 </vt:lpstr>
      <vt:lpstr>Sintertemperatur und Lanthangehalt:  Einfluss auf Gefügeentwicklung</vt:lpstr>
      <vt:lpstr>Vergleich La-Einwaage, Gefüge 1150°C/15Min</vt:lpstr>
      <vt:lpstr>Vergleich La-Einwaage, Gefüge bei 1250°C/10h</vt:lpstr>
      <vt:lpstr>Li0.3La0.567TiO3 + 0,0% La-Überschuss</vt:lpstr>
      <vt:lpstr>Li0.3La0.567TiO3 + 1,5% La-Überschuss</vt:lpstr>
      <vt:lpstr>Li0.3La0.567TiO3 + 1,8% La-Überschuss</vt:lpstr>
      <vt:lpstr>Li0.3La0.567TiO3 + 2,0% La-Überschuss</vt:lpstr>
      <vt:lpstr>Li0.3La0.567TiO3 + 2,2% La-Überschuss</vt:lpstr>
      <vt:lpstr>Li0.3La0.567TiO3 + 2,5% La-Überschuss</vt:lpstr>
      <vt:lpstr>Einfluss der La-Einwaage auf die Leitfähigkeit</vt:lpstr>
      <vt:lpstr>Bestimmung der Aktivierungsenergien</vt:lpstr>
      <vt:lpstr>Übersicht La-Gehalt und Leitfähigkeit sKorn und sKG</vt:lpstr>
      <vt:lpstr>Erste Halbzellen mit LLTO </vt:lpstr>
      <vt:lpstr>Erste Halbzellen mit LLTO </vt:lpstr>
      <vt:lpstr>Zusammenfassung</vt:lpstr>
      <vt:lpstr>Vielen Dank für die Aufmerksamkeit </vt:lpstr>
    </vt:vector>
  </TitlesOfParts>
  <Company>KIT Campus Süd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hupfer</dc:creator>
  <cp:lastModifiedBy>Günter Schell</cp:lastModifiedBy>
  <cp:revision>503</cp:revision>
  <dcterms:created xsi:type="dcterms:W3CDTF">2013-01-08T10:28:35Z</dcterms:created>
  <dcterms:modified xsi:type="dcterms:W3CDTF">2015-05-22T17:37:34Z</dcterms:modified>
</cp:coreProperties>
</file>